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94" r:id="rId3"/>
    <p:sldMasterId id="2147483706" r:id="rId4"/>
    <p:sldMasterId id="2147483739" r:id="rId5"/>
    <p:sldMasterId id="2147483749" r:id="rId6"/>
    <p:sldMasterId id="2147483758" r:id="rId7"/>
  </p:sldMasterIdLst>
  <p:notesMasterIdLst>
    <p:notesMasterId r:id="rId24"/>
  </p:notesMasterIdLst>
  <p:sldIdLst>
    <p:sldId id="256" r:id="rId8"/>
    <p:sldId id="273" r:id="rId9"/>
    <p:sldId id="263" r:id="rId10"/>
    <p:sldId id="269" r:id="rId11"/>
    <p:sldId id="280" r:id="rId12"/>
    <p:sldId id="257" r:id="rId13"/>
    <p:sldId id="284" r:id="rId14"/>
    <p:sldId id="279" r:id="rId15"/>
    <p:sldId id="274" r:id="rId16"/>
    <p:sldId id="275" r:id="rId17"/>
    <p:sldId id="276" r:id="rId18"/>
    <p:sldId id="277" r:id="rId19"/>
    <p:sldId id="278" r:id="rId20"/>
    <p:sldId id="259" r:id="rId21"/>
    <p:sldId id="283" r:id="rId22"/>
    <p:sldId id="28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0FA25-0E8A-48CF-B9AE-5AA4DC829317}" type="datetimeFigureOut">
              <a:rPr lang="pt-PT" smtClean="0"/>
              <a:t>03/10/2015</a:t>
            </a:fld>
            <a:endParaRPr lang="pt-P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B591C-FE50-47CE-8A6F-3DE15B5D7C0F}" type="slidenum">
              <a:rPr lang="pt-PT" smtClean="0"/>
              <a:t>‹#›</a:t>
            </a:fld>
            <a:endParaRPr lang="pt-PT"/>
          </a:p>
        </p:txBody>
      </p:sp>
    </p:spTree>
    <p:extLst>
      <p:ext uri="{BB962C8B-B14F-4D97-AF65-F5344CB8AC3E}">
        <p14:creationId xmlns:p14="http://schemas.microsoft.com/office/powerpoint/2010/main" val="103723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My name is Sandro Pereira and I’m working as a BizTalk Consultant at DevScope in Portugal an amazing company and I’m a Microsoft Integration MVP since 2011</a:t>
            </a:r>
            <a:endParaRPr lang="pt-PT" sz="900" kern="1200" dirty="0" smtClean="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10/3/2015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1157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10/3/2015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2926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https://www.flickr.com/photos/andresthor/3963368371/</a:t>
            </a:r>
            <a:endParaRPr lang="en-US" dirty="0" smtClean="0"/>
          </a:p>
        </p:txBody>
      </p:sp>
      <p:sp>
        <p:nvSpPr>
          <p:cNvPr id="4" name="Slide Number Placeholder 3"/>
          <p:cNvSpPr>
            <a:spLocks noGrp="1"/>
          </p:cNvSpPr>
          <p:nvPr>
            <p:ph type="sldNum" sz="quarter" idx="10"/>
          </p:nvPr>
        </p:nvSpPr>
        <p:spPr/>
        <p:txBody>
          <a:bodyPr/>
          <a:lstStyle/>
          <a:p>
            <a:fld id="{0D2D2D6A-15BB-4167-A9FA-40E7487DAAF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2055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67506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32667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0958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10/3/2015 15:53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74881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10/3/2015 15:53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14834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61532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10/3/2015 15:53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31369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7.xml"/><Relationship Id="rId5" Type="http://schemas.openxmlformats.org/officeDocument/2006/relationships/image" Target="../media/image22.png"/><Relationship Id="rId4" Type="http://schemas.openxmlformats.org/officeDocument/2006/relationships/hyperlink" Target="http://www.devscope.net/" TargetMode="Externa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7547"/>
            <a:ext cx="9143999" cy="6758608"/>
          </a:xfrm>
          <a:prstGeom prst="rect">
            <a:avLst/>
          </a:prstGeom>
        </p:spPr>
      </p:pic>
      <p:sp>
        <p:nvSpPr>
          <p:cNvPr id="2" name="Title 1"/>
          <p:cNvSpPr>
            <a:spLocks noGrp="1"/>
          </p:cNvSpPr>
          <p:nvPr>
            <p:ph type="ctrTitle"/>
          </p:nvPr>
        </p:nvSpPr>
        <p:spPr>
          <a:xfrm>
            <a:off x="458408" y="516685"/>
            <a:ext cx="8203153" cy="1470025"/>
          </a:xfrm>
        </p:spPr>
        <p:txBody>
          <a:bodyPr>
            <a:normAutofit/>
          </a:bodyPr>
          <a:lstStyle>
            <a:lvl1pPr algn="l">
              <a:defRPr sz="40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8408" y="1907341"/>
            <a:ext cx="7925349"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198" y="6197614"/>
            <a:ext cx="998001" cy="365125"/>
          </a:xfrm>
        </p:spPr>
        <p:txBody>
          <a:bodyPr/>
          <a:lstStyle>
            <a:lvl1pPr>
              <a:defRPr>
                <a:solidFill>
                  <a:schemeClr val="bg1">
                    <a:lumMod val="75000"/>
                  </a:schemeClr>
                </a:solidFill>
              </a:defRPr>
            </a:lvl1pPr>
          </a:lstStyle>
          <a:p>
            <a:fld id="{5942B21B-2ADA-A040-A652-A7305E1B99FE}" type="datetimeFigureOut">
              <a:rPr lang="en-US" smtClean="0"/>
              <a:pPr/>
              <a:t>10/3/2015</a:t>
            </a:fld>
            <a:endParaRPr lang="en-US" dirty="0"/>
          </a:p>
        </p:txBody>
      </p:sp>
      <p:sp>
        <p:nvSpPr>
          <p:cNvPr id="5" name="Footer Placeholder 4"/>
          <p:cNvSpPr>
            <a:spLocks noGrp="1"/>
          </p:cNvSpPr>
          <p:nvPr>
            <p:ph type="ftr" sz="quarter" idx="11"/>
          </p:nvPr>
        </p:nvSpPr>
        <p:spPr>
          <a:xfrm>
            <a:off x="1520779" y="6197614"/>
            <a:ext cx="4103186" cy="365125"/>
          </a:xfrm>
        </p:spPr>
        <p:txBody>
          <a:bodyPr/>
          <a:lstStyle>
            <a:lvl1pPr algn="l">
              <a:defRPr>
                <a:solidFill>
                  <a:schemeClr val="bg1">
                    <a:lumMod val="75000"/>
                  </a:schemeClr>
                </a:solidFill>
              </a:defRPr>
            </a:lvl1pPr>
          </a:lstStyle>
          <a:p>
            <a:endParaRPr lang="en-US" dirty="0"/>
          </a:p>
        </p:txBody>
      </p:sp>
      <p:pic>
        <p:nvPicPr>
          <p:cNvPr id="11" name="Imagem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0520" y="5649926"/>
            <a:ext cx="2247900" cy="1095375"/>
          </a:xfrm>
          <a:prstGeom prst="rect">
            <a:avLst/>
          </a:prstGeom>
        </p:spPr>
      </p:pic>
    </p:spTree>
    <p:extLst>
      <p:ext uri="{BB962C8B-B14F-4D97-AF65-F5344CB8AC3E}">
        <p14:creationId xmlns:p14="http://schemas.microsoft.com/office/powerpoint/2010/main" val="8007303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903213" y="6275748"/>
            <a:ext cx="917495" cy="376280"/>
          </a:xfrm>
        </p:spPr>
        <p:txBody>
          <a:bodyPr/>
          <a:lstStyle/>
          <a:p>
            <a:fld id="{5942B21B-2ADA-A040-A652-A7305E1B99FE}" type="datetimeFigureOut">
              <a:rPr lang="en-US" smtClean="0"/>
              <a:pPr/>
              <a:t>10/3/2015</a:t>
            </a:fld>
            <a:r>
              <a:rPr lang="en-US" dirty="0" smtClean="0"/>
              <a:t>  |</a:t>
            </a:r>
            <a:endParaRPr lang="en-US" dirty="0"/>
          </a:p>
        </p:txBody>
      </p:sp>
      <p:sp>
        <p:nvSpPr>
          <p:cNvPr id="13" name="Footer Placeholder 4"/>
          <p:cNvSpPr>
            <a:spLocks noGrp="1"/>
          </p:cNvSpPr>
          <p:nvPr>
            <p:ph type="ftr" sz="quarter" idx="3"/>
          </p:nvPr>
        </p:nvSpPr>
        <p:spPr>
          <a:xfrm>
            <a:off x="1967981" y="6286903"/>
            <a:ext cx="4222425"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5" name="Straight Connector 14"/>
          <p:cNvCxnSpPr/>
          <p:nvPr userDrawn="1"/>
        </p:nvCxnSpPr>
        <p:spPr>
          <a:xfrm>
            <a:off x="457200" y="1417638"/>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73538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3691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558"/>
          <a:ext cx="1167" cy="1556"/>
        </p:xfrm>
        <a:graphic>
          <a:graphicData uri="http://schemas.openxmlformats.org/presentationml/2006/ole">
            <mc:AlternateContent xmlns:mc="http://schemas.openxmlformats.org/markup-compatibility/2006">
              <mc:Choice xmlns:v="urn:schemas-microsoft-com:vml" Requires="v">
                <p:oleObj spid="_x0000_s30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558"/>
                        <a:ext cx="1167" cy="1556"/>
                      </a:xfrm>
                      <a:prstGeom prst="rect">
                        <a:avLst/>
                      </a:prstGeom>
                    </p:spPr>
                  </p:pic>
                </p:oleObj>
              </mc:Fallback>
            </mc:AlternateContent>
          </a:graphicData>
        </a:graphic>
      </p:graphicFrame>
      <p:sp>
        <p:nvSpPr>
          <p:cNvPr id="2" name="Title 1"/>
          <p:cNvSpPr>
            <a:spLocks noGrp="1"/>
          </p:cNvSpPr>
          <p:nvPr>
            <p:ph type="title" hasCustomPrompt="1"/>
          </p:nvPr>
        </p:nvSpPr>
        <p:spPr>
          <a:xfrm>
            <a:off x="201931" y="259792"/>
            <a:ext cx="6723185" cy="1075884"/>
          </a:xfrm>
        </p:spPr>
        <p:txBody>
          <a:bodyPr lIns="146304" tIns="91440" rIns="146304" bIns="91440"/>
          <a:lstStyle>
            <a:lvl1pPr>
              <a:lnSpc>
                <a:spcPts val="4632"/>
              </a:lnSpc>
              <a:defRPr sz="3971"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336159" y="6561764"/>
            <a:ext cx="2894705" cy="134483"/>
          </a:xfrm>
          <a:prstGeom prst="rect">
            <a:avLst/>
          </a:prstGeom>
        </p:spPr>
        <p:txBody>
          <a:bodyPr/>
          <a:lstStyle/>
          <a:p>
            <a:pPr defTabSz="685845"/>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8525375" y="6561764"/>
            <a:ext cx="416697" cy="134483"/>
          </a:xfrm>
          <a:prstGeom prst="rect">
            <a:avLst/>
          </a:prstGeom>
        </p:spPr>
        <p:txBody>
          <a:bodyPr/>
          <a:lstStyle/>
          <a:p>
            <a:pPr defTabSz="685845"/>
            <a:fld id="{27258FFF-F925-446B-8502-81C933981705}" type="slidenum">
              <a:rPr lang="en-US" smtClean="0">
                <a:solidFill>
                  <a:srgbClr val="505050"/>
                </a:solidFill>
              </a:rPr>
              <a:pPr defTabSz="685845"/>
              <a:t>‹#›</a:t>
            </a:fld>
            <a:endParaRPr lang="en-US">
              <a:solidFill>
                <a:srgbClr val="505050"/>
              </a:solidFill>
            </a:endParaRPr>
          </a:p>
        </p:txBody>
      </p:sp>
    </p:spTree>
    <p:extLst>
      <p:ext uri="{BB962C8B-B14F-4D97-AF65-F5344CB8AC3E}">
        <p14:creationId xmlns:p14="http://schemas.microsoft.com/office/powerpoint/2010/main" val="393874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8723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756585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2084187"/>
            <a:ext cx="6723139" cy="1793090"/>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4"/>
            <a:ext cx="6723140"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724593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83186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6" y="2084147"/>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2082443"/>
            <a:ext cx="5379716" cy="1794808"/>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5"/>
            <a:ext cx="5379716" cy="178999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336160" y="6182035"/>
            <a:ext cx="739550" cy="191269"/>
          </a:xfrm>
          <a:prstGeom prst="rect">
            <a:avLst/>
          </a:prstGeom>
        </p:spPr>
      </p:pic>
      <p:sp>
        <p:nvSpPr>
          <p:cNvPr id="14" name="Rectangle 13"/>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383235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6" y="1187644"/>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187644"/>
            <a:ext cx="5378549" cy="1793108"/>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6" y="2971409"/>
            <a:ext cx="5378549" cy="1794661"/>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7990087" y="6164664"/>
            <a:ext cx="739550" cy="191269"/>
          </a:xfrm>
          <a:prstGeom prst="rect">
            <a:avLst/>
          </a:prstGeom>
        </p:spPr>
      </p:pic>
      <p:sp>
        <p:nvSpPr>
          <p:cNvPr id="18" name="Rectangle 17"/>
          <p:cNvSpPr/>
          <p:nvPr userDrawn="1"/>
        </p:nvSpPr>
        <p:spPr bwMode="auto">
          <a:xfrm>
            <a:off x="338661" y="487593"/>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776575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 y="0"/>
            <a:ext cx="9143673"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068010" y="6196664"/>
            <a:ext cx="739550" cy="191269"/>
          </a:xfrm>
          <a:prstGeom prst="rect">
            <a:avLst/>
          </a:prstGeom>
        </p:spPr>
      </p:pic>
      <p:sp>
        <p:nvSpPr>
          <p:cNvPr id="12" name="Rectangle 11"/>
          <p:cNvSpPr/>
          <p:nvPr userDrawn="1"/>
        </p:nvSpPr>
        <p:spPr bwMode="gray">
          <a:xfrm>
            <a:off x="201976" y="1187620"/>
            <a:ext cx="537854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29" y="1187620"/>
            <a:ext cx="5378549" cy="1793108"/>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01976" y="2971385"/>
            <a:ext cx="5378549" cy="1794661"/>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36451" y="4789685"/>
            <a:ext cx="1882566"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29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0"/>
            <a:ext cx="9136900"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7990087" y="6164664"/>
            <a:ext cx="739550" cy="191269"/>
          </a:xfrm>
          <a:prstGeom prst="rect">
            <a:avLst/>
          </a:prstGeom>
        </p:spPr>
      </p:pic>
      <p:sp>
        <p:nvSpPr>
          <p:cNvPr id="13" name="Rectangle 12"/>
          <p:cNvSpPr/>
          <p:nvPr userDrawn="1"/>
        </p:nvSpPr>
        <p:spPr bwMode="gray">
          <a:xfrm>
            <a:off x="201976" y="2084147"/>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6" y="2082443"/>
            <a:ext cx="5378549" cy="1794808"/>
          </a:xfrm>
          <a:noFill/>
        </p:spPr>
        <p:txBody>
          <a:bodyPr lIns="146304" tIns="91440" rIns="146304" bIns="91440" anchor="t" anchorCtr="0"/>
          <a:lstStyle>
            <a:lvl1pPr>
              <a:defRPr sz="3971"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6" y="3877255"/>
            <a:ext cx="5378549" cy="178999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63578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2"/>
          </p:nvPr>
        </p:nvSpPr>
        <p:spPr>
          <a:xfrm>
            <a:off x="882032" y="6286903"/>
            <a:ext cx="971044"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3" name="Footer Placeholder 4"/>
          <p:cNvSpPr>
            <a:spLocks noGrp="1"/>
          </p:cNvSpPr>
          <p:nvPr>
            <p:ph type="ftr" sz="quarter" idx="3"/>
          </p:nvPr>
        </p:nvSpPr>
        <p:spPr>
          <a:xfrm>
            <a:off x="1979169" y="6286903"/>
            <a:ext cx="4267882"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407275403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9144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330125" y="6164664"/>
            <a:ext cx="739550" cy="191269"/>
          </a:xfrm>
          <a:prstGeom prst="rect">
            <a:avLst/>
          </a:prstGeom>
        </p:spPr>
      </p:pic>
      <p:sp>
        <p:nvSpPr>
          <p:cNvPr id="10" name="Rectangle 9"/>
          <p:cNvSpPr/>
          <p:nvPr userDrawn="1"/>
        </p:nvSpPr>
        <p:spPr bwMode="gray">
          <a:xfrm>
            <a:off x="201976" y="1187621"/>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29" y="1187620"/>
            <a:ext cx="5378549" cy="1793108"/>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6" y="2971385"/>
            <a:ext cx="5378549" cy="1794661"/>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336439" y="470067"/>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537876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7"/>
            <a:ext cx="7395505" cy="1793881"/>
          </a:xfrm>
          <a:noFill/>
        </p:spPr>
        <p:txBody>
          <a:bodyPr lIns="182880" tIns="146304" rIns="182880" bIns="146304">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33047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7"/>
            <a:ext cx="7395505" cy="1793881"/>
          </a:xfrm>
          <a:noFill/>
        </p:spPr>
        <p:txBody>
          <a:bodyPr lIns="182880" tIns="146304" rIns="182880" bIns="146304">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6658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94119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9454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75030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71648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653607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13596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76675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90960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58799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89055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587999"/>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214977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3338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876850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1189176"/>
            <a:ext cx="4033911" cy="1913985"/>
          </a:xfrm>
        </p:spPr>
        <p:txBody>
          <a:bodyPr wrap="square">
            <a:spAutoFit/>
          </a:bodyPr>
          <a:lstStyle>
            <a:lvl1pPr marL="211280" indent="-211280">
              <a:spcBef>
                <a:spcPts val="900"/>
              </a:spcBef>
              <a:buClr>
                <a:schemeClr val="tx1"/>
              </a:buClr>
              <a:buFont typeface="Arial" pitchFamily="34" charset="0"/>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913985"/>
          </a:xfrm>
        </p:spPr>
        <p:txBody>
          <a:bodyPr wrap="square">
            <a:spAutoFit/>
          </a:bodyPr>
          <a:lstStyle>
            <a:lvl1pPr marL="211280" indent="-211280">
              <a:spcBef>
                <a:spcPts val="900"/>
              </a:spcBef>
              <a:buClr>
                <a:schemeClr val="tx1"/>
              </a:buClr>
              <a:buFont typeface="Arial" pitchFamily="34" charset="0"/>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18335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1189176"/>
            <a:ext cx="4033911" cy="1913985"/>
          </a:xfrm>
        </p:spPr>
        <p:txBody>
          <a:bodyPr wrap="square">
            <a:spAutoFit/>
          </a:bodyPr>
          <a:lstStyle>
            <a:lvl1pPr marL="211280" indent="-211280">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913985"/>
          </a:xfrm>
        </p:spPr>
        <p:txBody>
          <a:bodyPr wrap="square">
            <a:spAutoFit/>
          </a:bodyPr>
          <a:lstStyle>
            <a:lvl1pPr marL="211280" indent="-211280">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363690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146510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54757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919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55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7734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44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51669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8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62" indent="0">
              <a:buNone/>
              <a:defRPr>
                <a:gradFill>
                  <a:gsLst>
                    <a:gs pos="1250">
                      <a:srgbClr val="000000"/>
                    </a:gs>
                    <a:gs pos="100000">
                      <a:srgbClr val="000000"/>
                    </a:gs>
                  </a:gsLst>
                  <a:lin ang="5400000" scaled="0"/>
                </a:gradFill>
                <a:latin typeface="Segoe UI" pitchFamily="34" charset="0"/>
                <a:cs typeface="Segoe UI" pitchFamily="34" charset="0"/>
              </a:defRPr>
            </a:lvl3pPr>
            <a:lvl4pPr marL="59894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9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231734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47282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01930" y="289511"/>
            <a:ext cx="8741880" cy="899665"/>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529">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849061576"/>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01931" y="288493"/>
            <a:ext cx="8599866" cy="1163637"/>
          </a:xfrm>
        </p:spPr>
        <p:txBody>
          <a:bodyPr/>
          <a:lstStyle>
            <a:lvl1pPr>
              <a:defRPr sz="3529"/>
            </a:lvl1pPr>
          </a:lstStyle>
          <a:p>
            <a:r>
              <a:rPr lang="en-US" dirty="0" smtClean="0"/>
              <a:t>Click to edit Master title style</a:t>
            </a:r>
            <a:endParaRPr lang="pt-PT" dirty="0"/>
          </a:p>
        </p:txBody>
      </p:sp>
    </p:spTree>
    <p:extLst>
      <p:ext uri="{BB962C8B-B14F-4D97-AF65-F5344CB8AC3E}">
        <p14:creationId xmlns:p14="http://schemas.microsoft.com/office/powerpoint/2010/main" val="241526982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85864" y="214390"/>
            <a:ext cx="8374656" cy="856857"/>
          </a:xfrm>
          <a:prstGeom prst="rect">
            <a:avLst/>
          </a:prstGeom>
        </p:spPr>
        <p:txBody>
          <a:bodyPr vert="horz" lIns="68589" tIns="34295" rIns="68589" bIns="34295" rtlCol="0" anchor="ctr">
            <a:noAutofit/>
          </a:bodyPr>
          <a:lstStyle>
            <a:lvl1pPr>
              <a:defRPr sz="2400"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396875" y="1530350"/>
            <a:ext cx="8350250" cy="3256533"/>
          </a:xfrm>
          <a:prstGeom prst="rect">
            <a:avLst/>
          </a:prstGeom>
        </p:spPr>
        <p:txBody>
          <a:bodyPr vert="horz"/>
          <a:lstStyle>
            <a:lvl1pPr>
              <a:defRPr>
                <a:solidFill>
                  <a:srgbClr val="0D77B6"/>
                </a:solidFill>
                <a:latin typeface="Segoe UI Light"/>
                <a:cs typeface="Segoe UI Light"/>
              </a:defRPr>
            </a:lvl1pPr>
            <a:lvl2pPr>
              <a:defRPr sz="1800" baseline="0">
                <a:latin typeface="Segoe UI"/>
                <a:cs typeface="Segoe UI"/>
              </a:defRPr>
            </a:lvl2pPr>
            <a:lvl3pPr>
              <a:defRPr sz="1400">
                <a:latin typeface="Segoe UI"/>
                <a:cs typeface="Segoe UI"/>
              </a:defRPr>
            </a:lvl3pPr>
            <a:lvl4pPr>
              <a:defRPr sz="1200">
                <a:latin typeface="Segoe UI"/>
                <a:cs typeface="Segoe UI"/>
              </a:defRPr>
            </a:lvl4pPr>
            <a:lvl5pPr marL="1371693" indent="0">
              <a:buNone/>
              <a:defRPr sz="100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4041762642"/>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4711"/>
          <a:stretch/>
        </p:blipFill>
        <p:spPr>
          <a:xfrm>
            <a:off x="0" y="-30522"/>
            <a:ext cx="9144000" cy="6919044"/>
          </a:xfrm>
          <a:prstGeom prst="rect">
            <a:avLst/>
          </a:prstGeom>
        </p:spPr>
      </p:pic>
      <p:sp>
        <p:nvSpPr>
          <p:cNvPr id="17" name="Rectangle 16"/>
          <p:cNvSpPr/>
          <p:nvPr userDrawn="1"/>
        </p:nvSpPr>
        <p:spPr bwMode="gray">
          <a:xfrm>
            <a:off x="92337" y="1381528"/>
            <a:ext cx="5749079" cy="358791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92337" y="1380676"/>
            <a:ext cx="5750327" cy="1795660"/>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92337" y="3175490"/>
            <a:ext cx="5750327" cy="179084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9463" y="5688280"/>
            <a:ext cx="1697236" cy="950893"/>
          </a:xfrm>
          <a:prstGeom prst="rect">
            <a:avLst/>
          </a:prstGeom>
        </p:spPr>
      </p:pic>
    </p:spTree>
    <p:extLst>
      <p:ext uri="{BB962C8B-B14F-4D97-AF65-F5344CB8AC3E}">
        <p14:creationId xmlns:p14="http://schemas.microsoft.com/office/powerpoint/2010/main" val="1134637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298109463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344522298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107780390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556"/>
            <a:ext cx="9139386" cy="6855511"/>
          </a:xfrm>
          <a:prstGeom prst="rect">
            <a:avLst/>
          </a:prstGeom>
          <a:noFill/>
          <a:ln>
            <a:noFill/>
          </a:ln>
        </p:spPr>
      </p:pic>
      <p:sp>
        <p:nvSpPr>
          <p:cNvPr id="3" name="Rectangle 2"/>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2077801"/>
            <a:ext cx="470623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
        <p:nvSpPr>
          <p:cNvPr id="9" name="Rectangle 8"/>
          <p:cNvSpPr/>
          <p:nvPr userDrawn="1"/>
        </p:nvSpPr>
        <p:spPr>
          <a:xfrm>
            <a:off x="170050" y="3064661"/>
            <a:ext cx="3231975" cy="601640"/>
          </a:xfrm>
          <a:prstGeom prst="rect">
            <a:avLst/>
          </a:prstGeom>
        </p:spPr>
        <p:txBody>
          <a:bodyPr wrap="none" anchor="ctr">
            <a:spAutoFit/>
          </a:bodyPr>
          <a:lstStyle/>
          <a:p>
            <a:pPr algn="r" defTabSz="857238">
              <a:lnSpc>
                <a:spcPct val="90000"/>
              </a:lnSpc>
              <a:spcBef>
                <a:spcPct val="0"/>
              </a:spcBef>
            </a:pPr>
            <a:r>
              <a:rPr lang="en-US" sz="3677" spc="-92"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3677" spc="-92"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1750611" y="4603252"/>
            <a:ext cx="1651414" cy="550535"/>
          </a:xfrm>
          <a:prstGeom prst="rect">
            <a:avLst/>
          </a:prstGeom>
        </p:spPr>
        <p:txBody>
          <a:bodyPr wrap="none" anchor="ctr">
            <a:spAutoFit/>
          </a:bodyPr>
          <a:lstStyle/>
          <a:p>
            <a:pPr algn="r" defTabSz="857238">
              <a:lnSpc>
                <a:spcPct val="90000"/>
              </a:lnSpc>
              <a:spcBef>
                <a:spcPct val="0"/>
              </a:spcBef>
            </a:pPr>
            <a:r>
              <a:rPr lang="en-US" sz="1654" dirty="0" smtClean="0">
                <a:ln w="3175">
                  <a:noFill/>
                </a:ln>
                <a:gradFill>
                  <a:gsLst>
                    <a:gs pos="84066">
                      <a:srgbClr val="000000"/>
                    </a:gs>
                    <a:gs pos="57576">
                      <a:srgbClr val="000000"/>
                    </a:gs>
                  </a:gsLst>
                  <a:lin ang="5400000" scaled="0"/>
                </a:gradFill>
                <a:cs typeface="Segoe UI" pitchFamily="34" charset="0"/>
              </a:rPr>
              <a:t>May 4 – 8, 2015</a:t>
            </a:r>
            <a:br>
              <a:rPr lang="en-US" sz="1654" dirty="0" smtClean="0">
                <a:ln w="3175">
                  <a:noFill/>
                </a:ln>
                <a:gradFill>
                  <a:gsLst>
                    <a:gs pos="84066">
                      <a:srgbClr val="000000"/>
                    </a:gs>
                    <a:gs pos="57576">
                      <a:srgbClr val="000000"/>
                    </a:gs>
                  </a:gsLst>
                  <a:lin ang="5400000" scaled="0"/>
                </a:gradFill>
                <a:cs typeface="Segoe UI" pitchFamily="34" charset="0"/>
              </a:rPr>
            </a:br>
            <a:r>
              <a:rPr lang="en-US" sz="1654" dirty="0" smtClean="0">
                <a:ln w="3175">
                  <a:noFill/>
                </a:ln>
                <a:gradFill>
                  <a:gsLst>
                    <a:gs pos="84066">
                      <a:srgbClr val="000000"/>
                    </a:gs>
                    <a:gs pos="57576">
                      <a:srgbClr val="000000"/>
                    </a:gs>
                  </a:gsLst>
                  <a:lin ang="5400000" scaled="0"/>
                </a:gradFill>
                <a:cs typeface="Segoe UI" pitchFamily="34" charset="0"/>
              </a:rPr>
              <a:t>Chicago, IL</a:t>
            </a:r>
            <a:endParaRPr lang="en-US" sz="1654"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72359" y="4008247"/>
            <a:ext cx="1833962" cy="377435"/>
          </a:xfrm>
          <a:prstGeom prst="rect">
            <a:avLst/>
          </a:prstGeom>
        </p:spPr>
      </p:pic>
    </p:spTree>
    <p:extLst>
      <p:ext uri="{BB962C8B-B14F-4D97-AF65-F5344CB8AC3E}">
        <p14:creationId xmlns:p14="http://schemas.microsoft.com/office/powerpoint/2010/main" val="915580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6" y="6078215"/>
            <a:ext cx="4253628" cy="298928"/>
          </a:xfrm>
        </p:spPr>
        <p:txBody>
          <a:bodyPr/>
          <a:lstStyle>
            <a:lvl1pPr marL="0" indent="0">
              <a:buNone/>
              <a:defRPr sz="825"/>
            </a:lvl1pPr>
          </a:lstStyle>
          <a:p>
            <a:pPr lvl="0"/>
            <a:r>
              <a:rPr lang="en-US" dirty="0" smtClean="0"/>
              <a:t>Click to edit Master text styles</a:t>
            </a:r>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151392824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6" y="6078215"/>
            <a:ext cx="4253628" cy="298928"/>
          </a:xfrm>
        </p:spPr>
        <p:txBody>
          <a:bodyPr/>
          <a:lstStyle>
            <a:lvl1pPr marL="0" indent="0">
              <a:buNone/>
              <a:defRPr sz="825"/>
            </a:lvl1pPr>
          </a:lstStyle>
          <a:p>
            <a:pPr lvl="0"/>
            <a:r>
              <a:rPr lang="en-US" dirty="0" smtClean="0"/>
              <a:t>Click to edit Master text styles</a:t>
            </a:r>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18352283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2402902"/>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6" y="6078215"/>
            <a:ext cx="4253628" cy="298928"/>
          </a:xfrm>
        </p:spPr>
        <p:txBody>
          <a:bodyPr/>
          <a:lstStyle>
            <a:lvl1pPr marL="0" indent="0">
              <a:buNone/>
              <a:defRPr sz="825"/>
            </a:lvl1pPr>
          </a:lstStyle>
          <a:p>
            <a:pPr lvl="0"/>
            <a:r>
              <a:rPr lang="en-US" dirty="0" smtClean="0"/>
              <a:t>Click to edit Master text styles</a:t>
            </a:r>
          </a:p>
        </p:txBody>
      </p:sp>
      <p:sp>
        <p:nvSpPr>
          <p:cNvPr id="8" name="Title 7"/>
          <p:cNvSpPr>
            <a:spLocks noGrp="1"/>
          </p:cNvSpPr>
          <p:nvPr>
            <p:ph type="title"/>
          </p:nvPr>
        </p:nvSpPr>
        <p:spPr>
          <a:xfrm>
            <a:off x="437859" y="196328"/>
            <a:ext cx="8363938"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112191156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59792"/>
            <a:ext cx="8740141" cy="860898"/>
          </a:xfrm>
        </p:spPr>
        <p:txBody>
          <a:bodyPr lIns="146304" tIns="91440" rIns="146304" bIns="91440"/>
          <a:lstStyle>
            <a:lvl1pPr>
              <a:lnSpc>
                <a:spcPts val="4632"/>
              </a:lnSpc>
              <a:defRPr sz="3971"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336159" y="6437243"/>
            <a:ext cx="2894705" cy="134483"/>
          </a:xfrm>
          <a:prstGeom prst="rect">
            <a:avLst/>
          </a:prstGeom>
        </p:spPr>
        <p:txBody>
          <a:bodyPr/>
          <a:lstStyle>
            <a:lvl1pPr>
              <a:defRPr>
                <a:solidFill>
                  <a:schemeClr val="bg1"/>
                </a:solidFill>
              </a:defRPr>
            </a:lvl1pPr>
          </a:lstStyle>
          <a:p>
            <a:pPr defTabSz="685845"/>
            <a:r>
              <a:rPr lang="pt-PT" smtClean="0">
                <a:solidFill>
                  <a:srgbClr val="FFFFFF"/>
                </a:solidFill>
              </a:rPr>
              <a:t>Microsoft Confidential</a:t>
            </a:r>
            <a:endParaRPr lang="pt-PT">
              <a:solidFill>
                <a:srgbClr val="FFFFFF"/>
              </a:solidFill>
            </a:endParaRPr>
          </a:p>
        </p:txBody>
      </p:sp>
      <p:sp>
        <p:nvSpPr>
          <p:cNvPr id="4" name="Slide Number Placeholder 3"/>
          <p:cNvSpPr>
            <a:spLocks noGrp="1"/>
          </p:cNvSpPr>
          <p:nvPr>
            <p:ph type="sldNum" sz="quarter" idx="11"/>
          </p:nvPr>
        </p:nvSpPr>
        <p:spPr>
          <a:xfrm>
            <a:off x="8525375" y="6437243"/>
            <a:ext cx="416697" cy="134483"/>
          </a:xfrm>
          <a:prstGeom prst="rect">
            <a:avLst/>
          </a:prstGeom>
        </p:spPr>
        <p:txBody>
          <a:bodyPr/>
          <a:lstStyle>
            <a:lvl1pPr>
              <a:defRPr>
                <a:solidFill>
                  <a:schemeClr val="bg1"/>
                </a:solidFill>
              </a:defRPr>
            </a:lvl1pPr>
          </a:lstStyle>
          <a:p>
            <a:pPr defTabSz="685845"/>
            <a:fld id="{27258FFF-F925-446B-8502-81C933981705}" type="slidenum">
              <a:rPr lang="pt-PT" smtClean="0">
                <a:solidFill>
                  <a:srgbClr val="FFFFFF"/>
                </a:solidFill>
              </a:rPr>
              <a:pPr defTabSz="685845"/>
              <a:t>‹#›</a:t>
            </a:fld>
            <a:endParaRPr lang="pt-PT">
              <a:solidFill>
                <a:srgbClr val="FFFFFF"/>
              </a:solidFill>
            </a:endParaRPr>
          </a:p>
        </p:txBody>
      </p:sp>
    </p:spTree>
    <p:extLst>
      <p:ext uri="{BB962C8B-B14F-4D97-AF65-F5344CB8AC3E}">
        <p14:creationId xmlns:p14="http://schemas.microsoft.com/office/powerpoint/2010/main" val="40222534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9" name="Title 1"/>
          <p:cNvSpPr>
            <a:spLocks noGrp="1"/>
          </p:cNvSpPr>
          <p:nvPr>
            <p:ph type="title" hasCustomPrompt="1"/>
          </p:nvPr>
        </p:nvSpPr>
        <p:spPr>
          <a:xfrm>
            <a:off x="201976" y="2084186"/>
            <a:ext cx="6723139" cy="1793090"/>
          </a:xfrm>
          <a:noFill/>
        </p:spPr>
        <p:txBody>
          <a:bodyPr lIns="146304" tIns="91440" rIns="146304" bIns="91440" anchor="t" anchorCtr="0"/>
          <a:lstStyle>
            <a:lvl1pPr>
              <a:defRPr sz="3970" spc="-74"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3878573"/>
            <a:ext cx="5378503" cy="1792326"/>
          </a:xfrm>
          <a:noFill/>
        </p:spPr>
        <p:txBody>
          <a:bodyPr lIns="146304" tIns="109728" rIns="146304" bIns="109728">
            <a:noAutofit/>
          </a:bodyPr>
          <a:lstStyle>
            <a:lvl1pPr marL="0" indent="0">
              <a:spcBef>
                <a:spcPts val="0"/>
              </a:spcBef>
              <a:buNone/>
              <a:defRPr sz="2353"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
        <p:nvSpPr>
          <p:cNvPr id="8" name="Text Placeholder 5"/>
          <p:cNvSpPr>
            <a:spLocks noGrp="1"/>
          </p:cNvSpPr>
          <p:nvPr>
            <p:ph type="body" sz="quarter" idx="13"/>
          </p:nvPr>
        </p:nvSpPr>
        <p:spPr>
          <a:xfrm>
            <a:off x="236945" y="353290"/>
            <a:ext cx="1960929" cy="347531"/>
          </a:xfrm>
        </p:spPr>
        <p:txBody>
          <a:bodyPr vert="horz" wrap="square" lIns="146304" tIns="91440" rIns="146304" bIns="91440" rtlCol="0">
            <a:spAutoFit/>
          </a:bodyPr>
          <a:lstStyle>
            <a:lvl1pPr>
              <a:defRPr lang="en-US" sz="1176">
                <a:latin typeface="+mn-lt"/>
              </a:defRPr>
            </a:lvl1pPr>
          </a:lstStyle>
          <a:p>
            <a:pPr marL="0" lvl="0" indent="0">
              <a:buFontTx/>
              <a:buNone/>
            </a:pPr>
            <a:endParaRPr lang="en-US"/>
          </a:p>
        </p:txBody>
      </p:sp>
    </p:spTree>
    <p:extLst>
      <p:ext uri="{BB962C8B-B14F-4D97-AF65-F5344CB8AC3E}">
        <p14:creationId xmlns:p14="http://schemas.microsoft.com/office/powerpoint/2010/main" val="2286757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3564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373033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8"/>
            <a:ext cx="8740142" cy="1587999"/>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065788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8"/>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47619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Date Placeholder 3"/>
          <p:cNvSpPr>
            <a:spLocks noGrp="1"/>
          </p:cNvSpPr>
          <p:nvPr>
            <p:ph type="dt" sz="half" idx="2"/>
          </p:nvPr>
        </p:nvSpPr>
        <p:spPr>
          <a:xfrm>
            <a:off x="825388" y="6286903"/>
            <a:ext cx="1043872"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4" name="Footer Placeholder 4"/>
          <p:cNvSpPr>
            <a:spLocks noGrp="1"/>
          </p:cNvSpPr>
          <p:nvPr>
            <p:ph type="ftr" sz="quarter" idx="3"/>
          </p:nvPr>
        </p:nvSpPr>
        <p:spPr>
          <a:xfrm>
            <a:off x="1937232" y="6286902"/>
            <a:ext cx="4026597"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7" name="Straight Connector 16"/>
          <p:cNvCxnSpPr/>
          <p:nvPr userDrawn="1"/>
        </p:nvCxnSpPr>
        <p:spPr>
          <a:xfrm>
            <a:off x="440096" y="1417638"/>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1406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530833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08992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32425"/>
          </a:xfrm>
        </p:spPr>
        <p:txBody>
          <a:bodyPr wrap="square">
            <a:spAutoFit/>
          </a:bodyPr>
          <a:lstStyle>
            <a:lvl1pPr marL="211263" indent="-211263">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32425"/>
          </a:xfrm>
        </p:spPr>
        <p:txBody>
          <a:bodyPr wrap="square">
            <a:spAutoFit/>
          </a:bodyPr>
          <a:lstStyle>
            <a:lvl1pPr marL="211263" indent="-211263">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81412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32425"/>
          </a:xfrm>
        </p:spPr>
        <p:txBody>
          <a:bodyPr wrap="square">
            <a:spAutoFit/>
          </a:bodyPr>
          <a:lstStyle>
            <a:lvl1pPr marL="211263" indent="-211263">
              <a:spcBef>
                <a:spcPts val="900"/>
              </a:spcBef>
              <a:buClr>
                <a:schemeClr val="tx1"/>
              </a:buClr>
              <a:buFont typeface="Wingdings" panose="05000000000000000000" pitchFamily="2" charset="2"/>
              <a:buChar char="§"/>
              <a:defRPr sz="2353"/>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32425"/>
          </a:xfrm>
        </p:spPr>
        <p:txBody>
          <a:bodyPr wrap="square">
            <a:spAutoFit/>
          </a:bodyPr>
          <a:lstStyle>
            <a:lvl1pPr marL="211263" indent="-211263">
              <a:spcBef>
                <a:spcPts val="900"/>
              </a:spcBef>
              <a:buClr>
                <a:schemeClr val="tx1"/>
              </a:buClr>
              <a:buFont typeface="Wingdings" panose="05000000000000000000" pitchFamily="2" charset="2"/>
              <a:buChar char="§"/>
              <a:defRPr sz="2353"/>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04527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94764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30" y="2095069"/>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4785989"/>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Tree>
    <p:extLst>
      <p:ext uri="{BB962C8B-B14F-4D97-AF65-F5344CB8AC3E}">
        <p14:creationId xmlns:p14="http://schemas.microsoft.com/office/powerpoint/2010/main" val="1666515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30" y="2084173"/>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Tree>
    <p:extLst>
      <p:ext uri="{BB962C8B-B14F-4D97-AF65-F5344CB8AC3E}">
        <p14:creationId xmlns:p14="http://schemas.microsoft.com/office/powerpoint/2010/main" val="258135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81071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769155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188912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825388" y="6286903"/>
            <a:ext cx="962952"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8" name="Footer Placeholder 4"/>
          <p:cNvSpPr>
            <a:spLocks noGrp="1"/>
          </p:cNvSpPr>
          <p:nvPr>
            <p:ph type="ftr" sz="quarter" idx="3"/>
          </p:nvPr>
        </p:nvSpPr>
        <p:spPr>
          <a:xfrm>
            <a:off x="1942088" y="6286902"/>
            <a:ext cx="3600955"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9"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51059638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8211706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202744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573167" y="1"/>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29037350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701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360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8122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47189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92" fontAlgn="base">
              <a:spcBef>
                <a:spcPct val="0"/>
              </a:spcBef>
              <a:spcAft>
                <a:spcPct val="0"/>
              </a:spcAft>
            </a:pPr>
            <a:endParaRPr lang="en-US" sz="165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3"/>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748177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9" y="0"/>
            <a:ext cx="9143533" cy="6858623"/>
          </a:xfrm>
          <a:prstGeom prst="rect">
            <a:avLst/>
          </a:prstGeom>
        </p:spPr>
      </p:pic>
      <p:sp>
        <p:nvSpPr>
          <p:cNvPr id="6" name="Rectangle 5"/>
          <p:cNvSpPr/>
          <p:nvPr userDrawn="1"/>
        </p:nvSpPr>
        <p:spPr bwMode="gray">
          <a:xfrm>
            <a:off x="0" y="4773828"/>
            <a:ext cx="9144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5580467" y="6171615"/>
            <a:ext cx="336159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algn="r" defTabSz="685458" eaLnBrk="0" hangingPunct="0"/>
            <a:r>
              <a:rPr lang="en-US" sz="515" dirty="0">
                <a:gradFill>
                  <a:gsLst>
                    <a:gs pos="12389">
                      <a:srgbClr val="FFFFFF"/>
                    </a:gs>
                    <a:gs pos="54000">
                      <a:srgbClr val="FFFFFF"/>
                    </a:gs>
                  </a:gsLst>
                  <a:lin ang="5400000" scaled="0"/>
                </a:gradFill>
                <a:cs typeface="Segoe UI" pitchFamily="34" charset="0"/>
              </a:rPr>
              <a:t>© </a:t>
            </a:r>
            <a:r>
              <a:rPr lang="en-US" sz="515" dirty="0" smtClean="0">
                <a:gradFill>
                  <a:gsLst>
                    <a:gs pos="12389">
                      <a:srgbClr val="FFFFFF"/>
                    </a:gs>
                    <a:gs pos="54000">
                      <a:srgbClr val="FFFFFF"/>
                    </a:gs>
                  </a:gsLst>
                  <a:lin ang="5400000" scaled="0"/>
                </a:gradFill>
                <a:cs typeface="Segoe UI" pitchFamily="34" charset="0"/>
              </a:rPr>
              <a:t>2015 </a:t>
            </a:r>
            <a:r>
              <a:rPr lang="en-US" sz="515"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652" y="5471928"/>
            <a:ext cx="2420347" cy="687975"/>
          </a:xfrm>
          <a:prstGeom prst="rect">
            <a:avLst/>
          </a:prstGeom>
        </p:spPr>
      </p:pic>
    </p:spTree>
    <p:extLst>
      <p:ext uri="{BB962C8B-B14F-4D97-AF65-F5344CB8AC3E}">
        <p14:creationId xmlns:p14="http://schemas.microsoft.com/office/powerpoint/2010/main" val="21688961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597" indent="-213597">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90" indent="-20659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87" indent="-213597">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64" indent="-16807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39" indent="-16807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573152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Date Placeholder 3"/>
          <p:cNvSpPr>
            <a:spLocks noGrp="1"/>
          </p:cNvSpPr>
          <p:nvPr>
            <p:ph type="dt" sz="half" idx="10"/>
          </p:nvPr>
        </p:nvSpPr>
        <p:spPr>
          <a:xfrm>
            <a:off x="812054" y="6286903"/>
            <a:ext cx="988359"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7" name="Footer Placeholder 4"/>
          <p:cNvSpPr>
            <a:spLocks noGrp="1"/>
          </p:cNvSpPr>
          <p:nvPr>
            <p:ph type="ftr" sz="quarter" idx="3"/>
          </p:nvPr>
        </p:nvSpPr>
        <p:spPr>
          <a:xfrm>
            <a:off x="1856528" y="6286903"/>
            <a:ext cx="4374339"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8"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9" name="Straight Connector 18"/>
          <p:cNvCxnSpPr/>
          <p:nvPr userDrawn="1"/>
        </p:nvCxnSpPr>
        <p:spPr>
          <a:xfrm>
            <a:off x="457200" y="1417638"/>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98301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1515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505896"/>
            <a:ext cx="2890970"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619247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22115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6599" spc="-9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00634" y="4206876"/>
            <a:ext cx="6921151" cy="1645920"/>
          </a:xfrm>
        </p:spPr>
        <p:txBody>
          <a:bodyPr>
            <a:normAutofit/>
          </a:bodyPr>
          <a:lstStyle>
            <a:lvl1pPr marL="0" indent="0" algn="l">
              <a:buNone/>
              <a:defRPr sz="2400">
                <a:solidFill>
                  <a:schemeClr val="bg1"/>
                </a:solidFill>
                <a:latin typeface="+mj-lt"/>
              </a:defRPr>
            </a:lvl1pPr>
            <a:lvl2pPr marL="342869" indent="0" algn="ctr">
              <a:buNone/>
              <a:defRPr sz="2100"/>
            </a:lvl2pPr>
            <a:lvl3pPr marL="685739" indent="0" algn="ctr">
              <a:buNone/>
              <a:defRPr sz="1800"/>
            </a:lvl3pPr>
            <a:lvl4pPr marL="1028607" indent="0" algn="ctr">
              <a:buNone/>
              <a:defRPr sz="1500"/>
            </a:lvl4pPr>
            <a:lvl5pPr marL="1371476" indent="0" algn="ctr">
              <a:buNone/>
              <a:defRPr sz="1500"/>
            </a:lvl5pPr>
            <a:lvl6pPr marL="1714345" indent="0" algn="ctr">
              <a:buNone/>
              <a:defRPr sz="1500"/>
            </a:lvl6pPr>
            <a:lvl7pPr marL="2057215" indent="0" algn="ctr">
              <a:buNone/>
              <a:defRPr sz="1500"/>
            </a:lvl7pPr>
            <a:lvl8pPr marL="2400084" indent="0" algn="ctr">
              <a:buNone/>
              <a:defRPr sz="1500"/>
            </a:lvl8pPr>
            <a:lvl9pPr marL="2742953" indent="0" algn="ctr">
              <a:buNone/>
              <a:defRPr sz="15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514350" y="6412447"/>
            <a:ext cx="3086100" cy="228600"/>
          </a:xfrm>
          <a:prstGeom prst="rect">
            <a:avLst/>
          </a:prstGeom>
        </p:spPr>
        <p:txBody>
          <a:bodyPr/>
          <a:lstStyle>
            <a:lvl1pPr>
              <a:defRPr>
                <a:solidFill>
                  <a:srgbClr val="FFFFFF">
                    <a:alpha val="80000"/>
                  </a:srgbClr>
                </a:solidFill>
              </a:defRPr>
            </a:lvl1pPr>
          </a:lstStyle>
          <a:p>
            <a:pPr defTabSz="685845"/>
            <a:fld id="{683C0046-3368-4DD4-96D6-CD0FF2C1233E}" type="datetimeFigureOut">
              <a:rPr lang="en-IN" smtClean="0"/>
              <a:pPr defTabSz="685845"/>
              <a:t>03-10-2015</a:t>
            </a:fld>
            <a:endParaRPr lang="en-IN" dirty="0"/>
          </a:p>
        </p:txBody>
      </p:sp>
      <p:sp>
        <p:nvSpPr>
          <p:cNvPr id="8" name="Footer Placeholder 7"/>
          <p:cNvSpPr>
            <a:spLocks noGrp="1"/>
          </p:cNvSpPr>
          <p:nvPr>
            <p:ph type="ftr" sz="quarter" idx="11"/>
          </p:nvPr>
        </p:nvSpPr>
        <p:spPr>
          <a:xfrm>
            <a:off x="514350" y="6554698"/>
            <a:ext cx="3771900" cy="228600"/>
          </a:xfrm>
          <a:prstGeom prst="rect">
            <a:avLst/>
          </a:prstGeom>
        </p:spPr>
        <p:txBody>
          <a:bodyPr/>
          <a:lstStyle>
            <a:lvl1pPr>
              <a:defRPr>
                <a:solidFill>
                  <a:srgbClr val="FFFFFF">
                    <a:alpha val="80000"/>
                  </a:srgbClr>
                </a:solidFill>
              </a:defRPr>
            </a:lvl1pPr>
          </a:lstStyle>
          <a:p>
            <a:pPr defTabSz="685845"/>
            <a:endParaRPr lang="en-IN" dirty="0"/>
          </a:p>
        </p:txBody>
      </p:sp>
      <p:sp>
        <p:nvSpPr>
          <p:cNvPr id="9" name="Slide Number Placeholder 8"/>
          <p:cNvSpPr>
            <a:spLocks noGrp="1"/>
          </p:cNvSpPr>
          <p:nvPr>
            <p:ph type="sldNum" sz="quarter" idx="12"/>
          </p:nvPr>
        </p:nvSpPr>
        <p:spPr>
          <a:xfrm>
            <a:off x="6572945" y="5876413"/>
            <a:ext cx="2194560" cy="1397039"/>
          </a:xfrm>
          <a:prstGeom prst="rect">
            <a:avLst/>
          </a:prstGeom>
        </p:spPr>
        <p:txBody>
          <a:bodyPr/>
          <a:lstStyle>
            <a:lvl1pPr>
              <a:defRPr>
                <a:solidFill>
                  <a:srgbClr val="FFFFFF">
                    <a:alpha val="25000"/>
                  </a:srgbClr>
                </a:solidFill>
              </a:defRPr>
            </a:lvl1pPr>
          </a:lstStyle>
          <a:p>
            <a:pPr defTabSz="685845"/>
            <a:fld id="{1F6B3001-8C1E-45A3-9010-27210849299D}" type="slidenum">
              <a:rPr lang="en-IN" smtClean="0"/>
              <a:pPr defTabSz="685845"/>
              <a:t>‹#›</a:t>
            </a:fld>
            <a:endParaRPr lang="en-IN" dirty="0"/>
          </a:p>
        </p:txBody>
      </p:sp>
    </p:spTree>
    <p:extLst>
      <p:ext uri="{BB962C8B-B14F-4D97-AF65-F5344CB8AC3E}">
        <p14:creationId xmlns:p14="http://schemas.microsoft.com/office/powerpoint/2010/main" val="2732762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7492" y="1998135"/>
            <a:ext cx="3497580" cy="13226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08498" y="1998135"/>
            <a:ext cx="3497580" cy="13226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514350" y="6412447"/>
            <a:ext cx="3086100" cy="228600"/>
          </a:xfrm>
          <a:prstGeom prst="rect">
            <a:avLst/>
          </a:prstGeom>
        </p:spPr>
        <p:txBody>
          <a:bodyPr/>
          <a:lstStyle/>
          <a:p>
            <a:pPr defTabSz="685845"/>
            <a:fld id="{F12952B5-7A2F-4CC8-B7CE-9234E21C2837}" type="datetimeFigureOut">
              <a:rPr lang="en-US" smtClean="0">
                <a:solidFill>
                  <a:srgbClr val="FFFFFF"/>
                </a:solidFill>
              </a:rPr>
              <a:pPr defTabSz="685845"/>
              <a:t>10/3/2015</a:t>
            </a:fld>
            <a:endParaRPr lang="en-US" dirty="0">
              <a:solidFill>
                <a:srgbClr val="FFFFFF"/>
              </a:solidFill>
            </a:endParaRPr>
          </a:p>
        </p:txBody>
      </p:sp>
      <p:sp>
        <p:nvSpPr>
          <p:cNvPr id="6" name="Footer Placeholder 5"/>
          <p:cNvSpPr>
            <a:spLocks noGrp="1"/>
          </p:cNvSpPr>
          <p:nvPr>
            <p:ph type="ftr" sz="quarter" idx="11"/>
          </p:nvPr>
        </p:nvSpPr>
        <p:spPr>
          <a:xfrm>
            <a:off x="514350" y="6554698"/>
            <a:ext cx="3771900" cy="228600"/>
          </a:xfrm>
          <a:prstGeom prst="rect">
            <a:avLst/>
          </a:prstGeom>
        </p:spPr>
        <p:txBody>
          <a:bodyPr/>
          <a:lstStyle/>
          <a:p>
            <a:pPr defTabSz="685845"/>
            <a:endParaRPr lang="en-US" dirty="0">
              <a:solidFill>
                <a:srgbClr val="FFFFFF"/>
              </a:solidFill>
            </a:endParaRPr>
          </a:p>
        </p:txBody>
      </p:sp>
      <p:sp>
        <p:nvSpPr>
          <p:cNvPr id="7" name="Slide Number Placeholder 6"/>
          <p:cNvSpPr>
            <a:spLocks noGrp="1"/>
          </p:cNvSpPr>
          <p:nvPr>
            <p:ph type="sldNum" sz="quarter" idx="12"/>
          </p:nvPr>
        </p:nvSpPr>
        <p:spPr>
          <a:xfrm>
            <a:off x="6572945" y="5876413"/>
            <a:ext cx="2194560" cy="1397039"/>
          </a:xfrm>
          <a:prstGeom prst="rect">
            <a:avLst/>
          </a:prstGeom>
        </p:spPr>
        <p:txBody>
          <a:bodyPr/>
          <a:lstStyle/>
          <a:p>
            <a:pPr defTabSz="342869"/>
            <a:fld id="{D57F1E4F-1CFF-5643-939E-217C01CDF565}" type="slidenum">
              <a:rPr lang="en-US" smtClean="0">
                <a:gradFill>
                  <a:gsLst>
                    <a:gs pos="0">
                      <a:srgbClr val="0071BC"/>
                    </a:gs>
                    <a:gs pos="100000">
                      <a:srgbClr val="0071BC">
                        <a:lumMod val="75000"/>
                      </a:srgbClr>
                    </a:gs>
                  </a:gsLst>
                  <a:lin ang="5400000" scaled="0"/>
                </a:gradFill>
              </a:rPr>
              <a:pPr defTabSz="342869"/>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563985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713709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2084187"/>
            <a:ext cx="6723139" cy="1793090"/>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4"/>
            <a:ext cx="6723140"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35108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09134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0"/>
            <a:ext cx="9136900" cy="6857999"/>
          </a:xfrm>
          <a:prstGeom prst="rect">
            <a:avLst/>
          </a:prstGeom>
        </p:spPr>
      </p:pic>
      <p:sp>
        <p:nvSpPr>
          <p:cNvPr id="13" name="Rectangle 12"/>
          <p:cNvSpPr/>
          <p:nvPr userDrawn="1"/>
        </p:nvSpPr>
        <p:spPr bwMode="gray">
          <a:xfrm>
            <a:off x="201976" y="2082443"/>
            <a:ext cx="5534799" cy="358791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6" y="2082443"/>
            <a:ext cx="5378549" cy="1794808"/>
          </a:xfrm>
          <a:noFill/>
        </p:spPr>
        <p:txBody>
          <a:bodyPr lIns="146304" tIns="91440" rIns="146304" bIns="91440" anchor="t" anchorCtr="0"/>
          <a:lstStyle>
            <a:lvl1pPr>
              <a:defRPr sz="3971"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6" y="3877255"/>
            <a:ext cx="5378549" cy="178999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215709" y="467716"/>
            <a:ext cx="2118066" cy="1264473"/>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324" dirty="0" smtClean="0">
              <a:gradFill>
                <a:gsLst>
                  <a:gs pos="5833">
                    <a:srgbClr val="0072C6"/>
                  </a:gs>
                  <a:gs pos="15000">
                    <a:srgbClr val="0072C6"/>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45935" y="477513"/>
            <a:ext cx="949985" cy="1266827"/>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952" y="507385"/>
            <a:ext cx="1990559" cy="1156552"/>
          </a:xfrm>
          <a:prstGeom prst="rect">
            <a:avLst/>
          </a:prstGeom>
        </p:spPr>
      </p:pic>
    </p:spTree>
    <p:extLst>
      <p:ext uri="{BB962C8B-B14F-4D97-AF65-F5344CB8AC3E}">
        <p14:creationId xmlns:p14="http://schemas.microsoft.com/office/powerpoint/2010/main" val="1180586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81164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3"/>
          <p:cNvSpPr>
            <a:spLocks noGrp="1"/>
          </p:cNvSpPr>
          <p:nvPr>
            <p:ph type="dt" sz="half" idx="10"/>
          </p:nvPr>
        </p:nvSpPr>
        <p:spPr>
          <a:xfrm>
            <a:off x="849664" y="6286903"/>
            <a:ext cx="954860"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6" name="Footer Placeholder 4"/>
          <p:cNvSpPr>
            <a:spLocks noGrp="1"/>
          </p:cNvSpPr>
          <p:nvPr>
            <p:ph type="ftr" sz="quarter" idx="11"/>
          </p:nvPr>
        </p:nvSpPr>
        <p:spPr>
          <a:xfrm>
            <a:off x="1898249" y="6286903"/>
            <a:ext cx="3604334"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7" name="Slide Number Placeholder 5"/>
          <p:cNvSpPr>
            <a:spLocks noGrp="1"/>
          </p:cNvSpPr>
          <p:nvPr>
            <p:ph type="sldNum" sz="quarter" idx="12"/>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8" name="Straight Connector 17"/>
          <p:cNvCxnSpPr/>
          <p:nvPr userDrawn="1"/>
        </p:nvCxnSpPr>
        <p:spPr>
          <a:xfrm>
            <a:off x="457200" y="1421310"/>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22623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819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3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02868" y="3389967"/>
            <a:ext cx="4002733" cy="609600"/>
          </a:xfrm>
        </p:spPr>
        <p:txBody>
          <a:bodyPr anchor="ctr">
            <a:noAutofit/>
          </a:bodyPr>
          <a:lstStyle>
            <a:lvl1pPr marL="0" indent="0" algn="r">
              <a:buNone/>
              <a:defRPr sz="2800"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1796" y="3361850"/>
            <a:ext cx="1447800" cy="676750"/>
          </a:xfrm>
          <a:prstGeom prst="rect">
            <a:avLst/>
          </a:prstGeom>
        </p:spPr>
      </p:pic>
      <p:sp>
        <p:nvSpPr>
          <p:cNvPr id="6" name="Text Placeholder 12"/>
          <p:cNvSpPr>
            <a:spLocks noGrp="1"/>
          </p:cNvSpPr>
          <p:nvPr>
            <p:ph type="body" sz="quarter" idx="11"/>
          </p:nvPr>
        </p:nvSpPr>
        <p:spPr>
          <a:xfrm>
            <a:off x="2702868" y="4140200"/>
            <a:ext cx="4002733" cy="406400"/>
          </a:xfrm>
        </p:spPr>
        <p:txBody>
          <a:bodyPr anchor="ctr">
            <a:noAutofit/>
          </a:bodyPr>
          <a:lstStyle>
            <a:lvl1pPr marL="0" indent="0" algn="r">
              <a:buNone/>
              <a:defRPr sz="1800"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2702868" y="4546601"/>
            <a:ext cx="4002733" cy="1117600"/>
          </a:xfrm>
        </p:spPr>
        <p:txBody>
          <a:bodyPr anchor="t">
            <a:noAutofit/>
          </a:bodyPr>
          <a:lstStyle>
            <a:lvl1pPr marL="0" indent="0" algn="r">
              <a:lnSpc>
                <a:spcPct val="100000"/>
              </a:lnSpc>
              <a:buNone/>
              <a:defRPr sz="1200"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336136855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02868" y="3389967"/>
            <a:ext cx="4002733" cy="609600"/>
          </a:xfrm>
        </p:spPr>
        <p:txBody>
          <a:bodyPr anchor="ctr">
            <a:noAutofit/>
          </a:bodyPr>
          <a:lstStyle>
            <a:lvl1pPr marL="0" indent="0" algn="r">
              <a:buNone/>
              <a:defRPr sz="2800"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1796" y="3361850"/>
            <a:ext cx="1447800" cy="676750"/>
          </a:xfrm>
          <a:prstGeom prst="rect">
            <a:avLst/>
          </a:prstGeom>
        </p:spPr>
      </p:pic>
      <p:sp>
        <p:nvSpPr>
          <p:cNvPr id="6" name="Text Placeholder 12"/>
          <p:cNvSpPr>
            <a:spLocks noGrp="1"/>
          </p:cNvSpPr>
          <p:nvPr>
            <p:ph type="body" sz="quarter" idx="11"/>
          </p:nvPr>
        </p:nvSpPr>
        <p:spPr>
          <a:xfrm>
            <a:off x="2702868" y="4140200"/>
            <a:ext cx="4002733" cy="406400"/>
          </a:xfrm>
        </p:spPr>
        <p:txBody>
          <a:bodyPr anchor="ctr">
            <a:noAutofit/>
          </a:bodyPr>
          <a:lstStyle>
            <a:lvl1pPr marL="0" indent="0" algn="r">
              <a:buNone/>
              <a:defRPr sz="1800"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2702868" y="4546601"/>
            <a:ext cx="4002733" cy="1117600"/>
          </a:xfrm>
        </p:spPr>
        <p:txBody>
          <a:bodyPr anchor="t">
            <a:noAutofit/>
          </a:bodyPr>
          <a:lstStyle>
            <a:lvl1pPr marL="0" indent="0" algn="r">
              <a:lnSpc>
                <a:spcPct val="100000"/>
              </a:lnSpc>
              <a:buNone/>
              <a:defRPr sz="1200"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184473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84073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556"/>
            <a:ext cx="9139386" cy="6855511"/>
          </a:xfrm>
          <a:prstGeom prst="rect">
            <a:avLst/>
          </a:prstGeom>
          <a:noFill/>
          <a:ln>
            <a:noFill/>
          </a:ln>
        </p:spPr>
      </p:pic>
      <p:sp>
        <p:nvSpPr>
          <p:cNvPr id="3" name="Rectangle 2"/>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2077801"/>
            <a:ext cx="470623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
        <p:nvSpPr>
          <p:cNvPr id="9" name="Rectangle 8"/>
          <p:cNvSpPr/>
          <p:nvPr userDrawn="1"/>
        </p:nvSpPr>
        <p:spPr>
          <a:xfrm>
            <a:off x="170050" y="3064661"/>
            <a:ext cx="3231975" cy="601640"/>
          </a:xfrm>
          <a:prstGeom prst="rect">
            <a:avLst/>
          </a:prstGeom>
        </p:spPr>
        <p:txBody>
          <a:bodyPr wrap="none" anchor="ctr">
            <a:spAutoFit/>
          </a:bodyPr>
          <a:lstStyle/>
          <a:p>
            <a:pPr algn="r" defTabSz="857238">
              <a:lnSpc>
                <a:spcPct val="90000"/>
              </a:lnSpc>
              <a:spcBef>
                <a:spcPct val="0"/>
              </a:spcBef>
            </a:pPr>
            <a:r>
              <a:rPr lang="en-US" sz="3677" spc="-92"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3677" spc="-92"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1750611" y="4603252"/>
            <a:ext cx="1651414" cy="550535"/>
          </a:xfrm>
          <a:prstGeom prst="rect">
            <a:avLst/>
          </a:prstGeom>
        </p:spPr>
        <p:txBody>
          <a:bodyPr wrap="none" anchor="ctr">
            <a:spAutoFit/>
          </a:bodyPr>
          <a:lstStyle/>
          <a:p>
            <a:pPr algn="r" defTabSz="857238">
              <a:lnSpc>
                <a:spcPct val="90000"/>
              </a:lnSpc>
              <a:spcBef>
                <a:spcPct val="0"/>
              </a:spcBef>
            </a:pPr>
            <a:r>
              <a:rPr lang="en-US" sz="1654" dirty="0" smtClean="0">
                <a:ln w="3175">
                  <a:noFill/>
                </a:ln>
                <a:gradFill>
                  <a:gsLst>
                    <a:gs pos="84066">
                      <a:srgbClr val="000000"/>
                    </a:gs>
                    <a:gs pos="57576">
                      <a:srgbClr val="000000"/>
                    </a:gs>
                  </a:gsLst>
                  <a:lin ang="5400000" scaled="0"/>
                </a:gradFill>
                <a:cs typeface="Segoe UI" pitchFamily="34" charset="0"/>
              </a:rPr>
              <a:t>May 4 – 8, 2015</a:t>
            </a:r>
            <a:br>
              <a:rPr lang="en-US" sz="1654" dirty="0" smtClean="0">
                <a:ln w="3175">
                  <a:noFill/>
                </a:ln>
                <a:gradFill>
                  <a:gsLst>
                    <a:gs pos="84066">
                      <a:srgbClr val="000000"/>
                    </a:gs>
                    <a:gs pos="57576">
                      <a:srgbClr val="000000"/>
                    </a:gs>
                  </a:gsLst>
                  <a:lin ang="5400000" scaled="0"/>
                </a:gradFill>
                <a:cs typeface="Segoe UI" pitchFamily="34" charset="0"/>
              </a:rPr>
            </a:br>
            <a:r>
              <a:rPr lang="en-US" sz="1654" dirty="0" smtClean="0">
                <a:ln w="3175">
                  <a:noFill/>
                </a:ln>
                <a:gradFill>
                  <a:gsLst>
                    <a:gs pos="84066">
                      <a:srgbClr val="000000"/>
                    </a:gs>
                    <a:gs pos="57576">
                      <a:srgbClr val="000000"/>
                    </a:gs>
                  </a:gsLst>
                  <a:lin ang="5400000" scaled="0"/>
                </a:gradFill>
                <a:cs typeface="Segoe UI" pitchFamily="34" charset="0"/>
              </a:rPr>
              <a:t>Chicago, IL</a:t>
            </a:r>
            <a:endParaRPr lang="en-US" sz="1654"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72359" y="4008247"/>
            <a:ext cx="1833962" cy="377435"/>
          </a:xfrm>
          <a:prstGeom prst="rect">
            <a:avLst/>
          </a:prstGeom>
        </p:spPr>
      </p:pic>
    </p:spTree>
    <p:extLst>
      <p:ext uri="{BB962C8B-B14F-4D97-AF65-F5344CB8AC3E}">
        <p14:creationId xmlns:p14="http://schemas.microsoft.com/office/powerpoint/2010/main" val="241027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9" name="Title 1"/>
          <p:cNvSpPr>
            <a:spLocks noGrp="1"/>
          </p:cNvSpPr>
          <p:nvPr>
            <p:ph type="title" hasCustomPrompt="1"/>
          </p:nvPr>
        </p:nvSpPr>
        <p:spPr>
          <a:xfrm>
            <a:off x="201976" y="2084186"/>
            <a:ext cx="6723139" cy="1793090"/>
          </a:xfrm>
          <a:noFill/>
        </p:spPr>
        <p:txBody>
          <a:bodyPr lIns="146304" tIns="91440" rIns="146304" bIns="91440" anchor="t" anchorCtr="0"/>
          <a:lstStyle>
            <a:lvl1pPr>
              <a:defRPr sz="3970" spc="-74"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3878573"/>
            <a:ext cx="5378503" cy="1792326"/>
          </a:xfrm>
          <a:noFill/>
        </p:spPr>
        <p:txBody>
          <a:bodyPr lIns="146304" tIns="109728" rIns="146304" bIns="109728">
            <a:noAutofit/>
          </a:bodyPr>
          <a:lstStyle>
            <a:lvl1pPr marL="0" indent="0">
              <a:spcBef>
                <a:spcPts val="0"/>
              </a:spcBef>
              <a:buNone/>
              <a:defRPr sz="2353"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
        <p:nvSpPr>
          <p:cNvPr id="8" name="Text Placeholder 5"/>
          <p:cNvSpPr>
            <a:spLocks noGrp="1"/>
          </p:cNvSpPr>
          <p:nvPr>
            <p:ph type="body" sz="quarter" idx="13"/>
          </p:nvPr>
        </p:nvSpPr>
        <p:spPr>
          <a:xfrm>
            <a:off x="236945" y="353290"/>
            <a:ext cx="1960929" cy="347531"/>
          </a:xfrm>
        </p:spPr>
        <p:txBody>
          <a:bodyPr vert="horz" wrap="square" lIns="146304" tIns="91440" rIns="146304" bIns="91440" rtlCol="0">
            <a:spAutoFit/>
          </a:bodyPr>
          <a:lstStyle>
            <a:lvl1pPr>
              <a:defRPr lang="en-US" sz="1176">
                <a:latin typeface="+mn-lt"/>
              </a:defRPr>
            </a:lvl1pPr>
          </a:lstStyle>
          <a:p>
            <a:pPr marL="0" lvl="0" indent="0">
              <a:buFontTx/>
              <a:buNone/>
            </a:pPr>
            <a:endParaRPr lang="en-US"/>
          </a:p>
        </p:txBody>
      </p:sp>
    </p:spTree>
    <p:extLst>
      <p:ext uri="{BB962C8B-B14F-4D97-AF65-F5344CB8AC3E}">
        <p14:creationId xmlns:p14="http://schemas.microsoft.com/office/powerpoint/2010/main" val="808239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03716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001301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8"/>
            <a:ext cx="8740142" cy="1587999"/>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073173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Date Placeholder 3"/>
          <p:cNvSpPr>
            <a:spLocks noGrp="1"/>
          </p:cNvSpPr>
          <p:nvPr>
            <p:ph type="dt" sz="half" idx="2"/>
          </p:nvPr>
        </p:nvSpPr>
        <p:spPr>
          <a:xfrm>
            <a:off x="865848" y="6286903"/>
            <a:ext cx="987228"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2" name="Footer Placeholder 4"/>
          <p:cNvSpPr>
            <a:spLocks noGrp="1"/>
          </p:cNvSpPr>
          <p:nvPr>
            <p:ph type="ftr" sz="quarter" idx="3"/>
          </p:nvPr>
        </p:nvSpPr>
        <p:spPr>
          <a:xfrm>
            <a:off x="1962985" y="6286903"/>
            <a:ext cx="4292158"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3"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4" name="Straight Connector 13"/>
          <p:cNvCxnSpPr/>
          <p:nvPr userDrawn="1"/>
        </p:nvCxnSpPr>
        <p:spPr>
          <a:xfrm>
            <a:off x="457200" y="1417638"/>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53773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8"/>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724751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25354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11" indent="0">
              <a:buNone/>
              <a:tabLst/>
              <a:defRPr sz="1471"/>
            </a:lvl3pPr>
            <a:lvl4pPr marL="338487" indent="0">
              <a:buNone/>
              <a:defRPr/>
            </a:lvl4pPr>
            <a:lvl5pPr marL="50422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174191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32425"/>
          </a:xfrm>
        </p:spPr>
        <p:txBody>
          <a:bodyPr wrap="square">
            <a:spAutoFit/>
          </a:bodyPr>
          <a:lstStyle>
            <a:lvl1pPr marL="211263" indent="-211263">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32425"/>
          </a:xfrm>
        </p:spPr>
        <p:txBody>
          <a:bodyPr wrap="square">
            <a:spAutoFit/>
          </a:bodyPr>
          <a:lstStyle>
            <a:lvl1pPr marL="211263" indent="-211263">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0395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32425"/>
          </a:xfrm>
        </p:spPr>
        <p:txBody>
          <a:bodyPr wrap="square">
            <a:spAutoFit/>
          </a:bodyPr>
          <a:lstStyle>
            <a:lvl1pPr marL="211263" indent="-211263">
              <a:spcBef>
                <a:spcPts val="900"/>
              </a:spcBef>
              <a:buClr>
                <a:schemeClr val="tx1"/>
              </a:buClr>
              <a:buFont typeface="Wingdings" panose="05000000000000000000" pitchFamily="2" charset="2"/>
              <a:buChar char="§"/>
              <a:defRPr sz="2353"/>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32425"/>
          </a:xfrm>
        </p:spPr>
        <p:txBody>
          <a:bodyPr wrap="square">
            <a:spAutoFit/>
          </a:bodyPr>
          <a:lstStyle>
            <a:lvl1pPr marL="211263" indent="-211263">
              <a:spcBef>
                <a:spcPts val="900"/>
              </a:spcBef>
              <a:buClr>
                <a:schemeClr val="tx1"/>
              </a:buClr>
              <a:buFont typeface="Wingdings" panose="05000000000000000000" pitchFamily="2" charset="2"/>
              <a:buChar char="§"/>
              <a:defRPr sz="2353"/>
            </a:lvl1pPr>
            <a:lvl2pPr marL="390535" indent="-171454">
              <a:buFont typeface="Wingdings" panose="05000000000000000000" pitchFamily="2" charset="2"/>
              <a:buChar char="§"/>
              <a:defRPr sz="1765"/>
            </a:lvl2pPr>
            <a:lvl3pPr marL="514364" indent="-123829">
              <a:buFont typeface="Wingdings" panose="05000000000000000000" pitchFamily="2" charset="2"/>
              <a:buChar char="§"/>
              <a:tabLst/>
              <a:defRPr sz="1471"/>
            </a:lvl3pPr>
            <a:lvl4pPr marL="647716" indent="-133353">
              <a:buFont typeface="Wingdings" panose="05000000000000000000" pitchFamily="2" charset="2"/>
              <a:buChar char="§"/>
              <a:defRPr/>
            </a:lvl4pPr>
            <a:lvl5pPr marL="771545" indent="-123829">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574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2393967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30" y="2095069"/>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4785989"/>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Tree>
    <p:extLst>
      <p:ext uri="{BB962C8B-B14F-4D97-AF65-F5344CB8AC3E}">
        <p14:creationId xmlns:p14="http://schemas.microsoft.com/office/powerpoint/2010/main" val="4100409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30" y="2084173"/>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691" y="6547867"/>
            <a:ext cx="605080" cy="171991"/>
          </a:xfrm>
          <a:prstGeom prst="rect">
            <a:avLst/>
          </a:prstGeom>
        </p:spPr>
      </p:pic>
    </p:spTree>
    <p:extLst>
      <p:ext uri="{BB962C8B-B14F-4D97-AF65-F5344CB8AC3E}">
        <p14:creationId xmlns:p14="http://schemas.microsoft.com/office/powerpoint/2010/main" val="1992665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6" cy="6855512"/>
          </a:xfrm>
          <a:prstGeom prst="rect">
            <a:avLst/>
          </a:prstGeom>
        </p:spPr>
      </p:pic>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31079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4200248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833480" y="6286903"/>
            <a:ext cx="1035780"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1" name="Footer Placeholder 4"/>
          <p:cNvSpPr>
            <a:spLocks noGrp="1"/>
          </p:cNvSpPr>
          <p:nvPr>
            <p:ph type="ftr" sz="quarter" idx="3"/>
          </p:nvPr>
        </p:nvSpPr>
        <p:spPr>
          <a:xfrm>
            <a:off x="1984969" y="6286903"/>
            <a:ext cx="4140701"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2"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418698638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347693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1733527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273559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573167" y="1"/>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64615941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07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30847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062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81515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92" fontAlgn="base">
              <a:spcBef>
                <a:spcPct val="0"/>
              </a:spcBef>
              <a:spcAft>
                <a:spcPct val="0"/>
              </a:spcAft>
            </a:pPr>
            <a:endParaRPr lang="en-US" sz="165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3"/>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5966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9" y="0"/>
            <a:ext cx="9143533" cy="6858623"/>
          </a:xfrm>
          <a:prstGeom prst="rect">
            <a:avLst/>
          </a:prstGeom>
        </p:spPr>
      </p:pic>
      <p:sp>
        <p:nvSpPr>
          <p:cNvPr id="6" name="Rectangle 5"/>
          <p:cNvSpPr/>
          <p:nvPr userDrawn="1"/>
        </p:nvSpPr>
        <p:spPr bwMode="gray">
          <a:xfrm>
            <a:off x="0" y="4773828"/>
            <a:ext cx="9144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5580467" y="6171615"/>
            <a:ext cx="336159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algn="r" defTabSz="685458" eaLnBrk="0" hangingPunct="0"/>
            <a:r>
              <a:rPr lang="en-US" sz="515" dirty="0">
                <a:gradFill>
                  <a:gsLst>
                    <a:gs pos="12389">
                      <a:srgbClr val="FFFFFF"/>
                    </a:gs>
                    <a:gs pos="54000">
                      <a:srgbClr val="FFFFFF"/>
                    </a:gs>
                  </a:gsLst>
                  <a:lin ang="5400000" scaled="0"/>
                </a:gradFill>
                <a:cs typeface="Segoe UI" pitchFamily="34" charset="0"/>
              </a:rPr>
              <a:t>© </a:t>
            </a:r>
            <a:r>
              <a:rPr lang="en-US" sz="515" dirty="0" smtClean="0">
                <a:gradFill>
                  <a:gsLst>
                    <a:gs pos="12389">
                      <a:srgbClr val="FFFFFF"/>
                    </a:gs>
                    <a:gs pos="54000">
                      <a:srgbClr val="FFFFFF"/>
                    </a:gs>
                  </a:gsLst>
                  <a:lin ang="5400000" scaled="0"/>
                </a:gradFill>
                <a:cs typeface="Segoe UI" pitchFamily="34" charset="0"/>
              </a:rPr>
              <a:t>2015 </a:t>
            </a:r>
            <a:r>
              <a:rPr lang="en-US" sz="515"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652" y="5471928"/>
            <a:ext cx="2420347" cy="687975"/>
          </a:xfrm>
          <a:prstGeom prst="rect">
            <a:avLst/>
          </a:prstGeom>
        </p:spPr>
      </p:pic>
    </p:spTree>
    <p:extLst>
      <p:ext uri="{BB962C8B-B14F-4D97-AF65-F5344CB8AC3E}">
        <p14:creationId xmlns:p14="http://schemas.microsoft.com/office/powerpoint/2010/main" val="34847142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849663" y="6286903"/>
            <a:ext cx="994673"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4" name="Footer Placeholder 4"/>
          <p:cNvSpPr>
            <a:spLocks noGrp="1"/>
          </p:cNvSpPr>
          <p:nvPr>
            <p:ph type="ftr" sz="quarter" idx="3"/>
          </p:nvPr>
        </p:nvSpPr>
        <p:spPr>
          <a:xfrm>
            <a:off x="1938059" y="6286903"/>
            <a:ext cx="4195703"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2550090281"/>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597" indent="-213597">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90" indent="-20659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87" indent="-213597">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64" indent="-16807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39" indent="-16807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316613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3347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505896"/>
            <a:ext cx="2890970"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231235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76711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6599" spc="-9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00634" y="4206876"/>
            <a:ext cx="6921151" cy="1645920"/>
          </a:xfrm>
        </p:spPr>
        <p:txBody>
          <a:bodyPr>
            <a:normAutofit/>
          </a:bodyPr>
          <a:lstStyle>
            <a:lvl1pPr marL="0" indent="0" algn="l">
              <a:buNone/>
              <a:defRPr sz="2400">
                <a:solidFill>
                  <a:schemeClr val="bg1"/>
                </a:solidFill>
                <a:latin typeface="+mj-lt"/>
              </a:defRPr>
            </a:lvl1pPr>
            <a:lvl2pPr marL="342869" indent="0" algn="ctr">
              <a:buNone/>
              <a:defRPr sz="2100"/>
            </a:lvl2pPr>
            <a:lvl3pPr marL="685739" indent="0" algn="ctr">
              <a:buNone/>
              <a:defRPr sz="1800"/>
            </a:lvl3pPr>
            <a:lvl4pPr marL="1028607" indent="0" algn="ctr">
              <a:buNone/>
              <a:defRPr sz="1500"/>
            </a:lvl4pPr>
            <a:lvl5pPr marL="1371476" indent="0" algn="ctr">
              <a:buNone/>
              <a:defRPr sz="1500"/>
            </a:lvl5pPr>
            <a:lvl6pPr marL="1714345" indent="0" algn="ctr">
              <a:buNone/>
              <a:defRPr sz="1500"/>
            </a:lvl6pPr>
            <a:lvl7pPr marL="2057215" indent="0" algn="ctr">
              <a:buNone/>
              <a:defRPr sz="1500"/>
            </a:lvl7pPr>
            <a:lvl8pPr marL="2400084" indent="0" algn="ctr">
              <a:buNone/>
              <a:defRPr sz="1500"/>
            </a:lvl8pPr>
            <a:lvl9pPr marL="2742953" indent="0" algn="ctr">
              <a:buNone/>
              <a:defRPr sz="15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514350" y="6412447"/>
            <a:ext cx="3086100" cy="228600"/>
          </a:xfrm>
          <a:prstGeom prst="rect">
            <a:avLst/>
          </a:prstGeom>
        </p:spPr>
        <p:txBody>
          <a:bodyPr/>
          <a:lstStyle>
            <a:lvl1pPr>
              <a:defRPr>
                <a:solidFill>
                  <a:srgbClr val="FFFFFF">
                    <a:alpha val="80000"/>
                  </a:srgbClr>
                </a:solidFill>
              </a:defRPr>
            </a:lvl1pPr>
          </a:lstStyle>
          <a:p>
            <a:pPr defTabSz="685845"/>
            <a:fld id="{683C0046-3368-4DD4-96D6-CD0FF2C1233E}" type="datetimeFigureOut">
              <a:rPr lang="en-IN" smtClean="0"/>
              <a:pPr defTabSz="685845"/>
              <a:t>03-10-2015</a:t>
            </a:fld>
            <a:endParaRPr lang="en-IN" dirty="0"/>
          </a:p>
        </p:txBody>
      </p:sp>
      <p:sp>
        <p:nvSpPr>
          <p:cNvPr id="8" name="Footer Placeholder 7"/>
          <p:cNvSpPr>
            <a:spLocks noGrp="1"/>
          </p:cNvSpPr>
          <p:nvPr>
            <p:ph type="ftr" sz="quarter" idx="11"/>
          </p:nvPr>
        </p:nvSpPr>
        <p:spPr>
          <a:xfrm>
            <a:off x="514350" y="6554698"/>
            <a:ext cx="3771900" cy="228600"/>
          </a:xfrm>
          <a:prstGeom prst="rect">
            <a:avLst/>
          </a:prstGeom>
        </p:spPr>
        <p:txBody>
          <a:bodyPr/>
          <a:lstStyle>
            <a:lvl1pPr>
              <a:defRPr>
                <a:solidFill>
                  <a:srgbClr val="FFFFFF">
                    <a:alpha val="80000"/>
                  </a:srgbClr>
                </a:solidFill>
              </a:defRPr>
            </a:lvl1pPr>
          </a:lstStyle>
          <a:p>
            <a:pPr defTabSz="685845"/>
            <a:endParaRPr lang="en-IN" dirty="0"/>
          </a:p>
        </p:txBody>
      </p:sp>
      <p:sp>
        <p:nvSpPr>
          <p:cNvPr id="9" name="Slide Number Placeholder 8"/>
          <p:cNvSpPr>
            <a:spLocks noGrp="1"/>
          </p:cNvSpPr>
          <p:nvPr>
            <p:ph type="sldNum" sz="quarter" idx="12"/>
          </p:nvPr>
        </p:nvSpPr>
        <p:spPr>
          <a:xfrm>
            <a:off x="6572945" y="5876413"/>
            <a:ext cx="2194560" cy="1397039"/>
          </a:xfrm>
          <a:prstGeom prst="rect">
            <a:avLst/>
          </a:prstGeom>
        </p:spPr>
        <p:txBody>
          <a:bodyPr/>
          <a:lstStyle>
            <a:lvl1pPr>
              <a:defRPr>
                <a:solidFill>
                  <a:srgbClr val="FFFFFF">
                    <a:alpha val="25000"/>
                  </a:srgbClr>
                </a:solidFill>
              </a:defRPr>
            </a:lvl1pPr>
          </a:lstStyle>
          <a:p>
            <a:pPr defTabSz="685845"/>
            <a:fld id="{1F6B3001-8C1E-45A3-9010-27210849299D}" type="slidenum">
              <a:rPr lang="en-IN" smtClean="0"/>
              <a:pPr defTabSz="685845"/>
              <a:t>‹#›</a:t>
            </a:fld>
            <a:endParaRPr lang="en-IN" dirty="0"/>
          </a:p>
        </p:txBody>
      </p:sp>
    </p:spTree>
    <p:extLst>
      <p:ext uri="{BB962C8B-B14F-4D97-AF65-F5344CB8AC3E}">
        <p14:creationId xmlns:p14="http://schemas.microsoft.com/office/powerpoint/2010/main" val="26738620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7492" y="1998135"/>
            <a:ext cx="3497580" cy="13226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08498" y="1998135"/>
            <a:ext cx="3497580" cy="13226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514350" y="6412447"/>
            <a:ext cx="3086100" cy="228600"/>
          </a:xfrm>
          <a:prstGeom prst="rect">
            <a:avLst/>
          </a:prstGeom>
        </p:spPr>
        <p:txBody>
          <a:bodyPr/>
          <a:lstStyle/>
          <a:p>
            <a:pPr defTabSz="685845"/>
            <a:fld id="{F12952B5-7A2F-4CC8-B7CE-9234E21C2837}" type="datetimeFigureOut">
              <a:rPr lang="en-US" smtClean="0">
                <a:solidFill>
                  <a:srgbClr val="FFFFFF"/>
                </a:solidFill>
              </a:rPr>
              <a:pPr defTabSz="685845"/>
              <a:t>10/3/2015</a:t>
            </a:fld>
            <a:endParaRPr lang="en-US" dirty="0">
              <a:solidFill>
                <a:srgbClr val="FFFFFF"/>
              </a:solidFill>
            </a:endParaRPr>
          </a:p>
        </p:txBody>
      </p:sp>
      <p:sp>
        <p:nvSpPr>
          <p:cNvPr id="6" name="Footer Placeholder 5"/>
          <p:cNvSpPr>
            <a:spLocks noGrp="1"/>
          </p:cNvSpPr>
          <p:nvPr>
            <p:ph type="ftr" sz="quarter" idx="11"/>
          </p:nvPr>
        </p:nvSpPr>
        <p:spPr>
          <a:xfrm>
            <a:off x="514350" y="6554698"/>
            <a:ext cx="3771900" cy="228600"/>
          </a:xfrm>
          <a:prstGeom prst="rect">
            <a:avLst/>
          </a:prstGeom>
        </p:spPr>
        <p:txBody>
          <a:bodyPr/>
          <a:lstStyle/>
          <a:p>
            <a:pPr defTabSz="685845"/>
            <a:endParaRPr lang="en-US" dirty="0">
              <a:solidFill>
                <a:srgbClr val="FFFFFF"/>
              </a:solidFill>
            </a:endParaRPr>
          </a:p>
        </p:txBody>
      </p:sp>
      <p:sp>
        <p:nvSpPr>
          <p:cNvPr id="7" name="Slide Number Placeholder 6"/>
          <p:cNvSpPr>
            <a:spLocks noGrp="1"/>
          </p:cNvSpPr>
          <p:nvPr>
            <p:ph type="sldNum" sz="quarter" idx="12"/>
          </p:nvPr>
        </p:nvSpPr>
        <p:spPr>
          <a:xfrm>
            <a:off x="6572945" y="5876413"/>
            <a:ext cx="2194560" cy="1397039"/>
          </a:xfrm>
          <a:prstGeom prst="rect">
            <a:avLst/>
          </a:prstGeom>
        </p:spPr>
        <p:txBody>
          <a:bodyPr/>
          <a:lstStyle/>
          <a:p>
            <a:pPr defTabSz="342869"/>
            <a:fld id="{D57F1E4F-1CFF-5643-939E-217C01CDF565}" type="slidenum">
              <a:rPr lang="en-US" smtClean="0">
                <a:gradFill>
                  <a:gsLst>
                    <a:gs pos="0">
                      <a:srgbClr val="0071BC"/>
                    </a:gs>
                    <a:gs pos="100000">
                      <a:srgbClr val="0071BC">
                        <a:lumMod val="75000"/>
                      </a:srgbClr>
                    </a:gs>
                  </a:gsLst>
                  <a:lin ang="5400000" scaled="0"/>
                </a:gradFill>
              </a:rPr>
              <a:pPr defTabSz="342869"/>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27145315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228842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2084187"/>
            <a:ext cx="6723139" cy="1793090"/>
          </a:xfrm>
          <a:noFill/>
        </p:spPr>
        <p:txBody>
          <a:bodyPr lIns="146304" tIns="91440" rIns="146304" bIns="91440" anchor="t" anchorCtr="0"/>
          <a:lstStyle>
            <a:lvl1pPr>
              <a:defRPr sz="4412"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4"/>
            <a:ext cx="6723140"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62905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92612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5513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865848" y="6286903"/>
            <a:ext cx="926440"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14" name="Footer Placeholder 4"/>
          <p:cNvSpPr>
            <a:spLocks noGrp="1"/>
          </p:cNvSpPr>
          <p:nvPr>
            <p:ph type="ftr" sz="quarter" idx="3"/>
          </p:nvPr>
        </p:nvSpPr>
        <p:spPr>
          <a:xfrm>
            <a:off x="1902197" y="6286903"/>
            <a:ext cx="424775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224124323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0218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3934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02868" y="3389967"/>
            <a:ext cx="4002733" cy="609600"/>
          </a:xfrm>
        </p:spPr>
        <p:txBody>
          <a:bodyPr anchor="ctr">
            <a:noAutofit/>
          </a:bodyPr>
          <a:lstStyle>
            <a:lvl1pPr marL="0" indent="0" algn="r">
              <a:buNone/>
              <a:defRPr sz="2800"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1796" y="3361850"/>
            <a:ext cx="1447800" cy="676750"/>
          </a:xfrm>
          <a:prstGeom prst="rect">
            <a:avLst/>
          </a:prstGeom>
        </p:spPr>
      </p:pic>
      <p:sp>
        <p:nvSpPr>
          <p:cNvPr id="6" name="Text Placeholder 12"/>
          <p:cNvSpPr>
            <a:spLocks noGrp="1"/>
          </p:cNvSpPr>
          <p:nvPr>
            <p:ph type="body" sz="quarter" idx="11"/>
          </p:nvPr>
        </p:nvSpPr>
        <p:spPr>
          <a:xfrm>
            <a:off x="2702868" y="4140200"/>
            <a:ext cx="4002733" cy="406400"/>
          </a:xfrm>
        </p:spPr>
        <p:txBody>
          <a:bodyPr anchor="ctr">
            <a:noAutofit/>
          </a:bodyPr>
          <a:lstStyle>
            <a:lvl1pPr marL="0" indent="0" algn="r">
              <a:buNone/>
              <a:defRPr sz="1800"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2702868" y="4546601"/>
            <a:ext cx="4002733" cy="1117600"/>
          </a:xfrm>
        </p:spPr>
        <p:txBody>
          <a:bodyPr anchor="t">
            <a:noAutofit/>
          </a:bodyPr>
          <a:lstStyle>
            <a:lvl1pPr marL="0" indent="0" algn="r">
              <a:lnSpc>
                <a:spcPct val="100000"/>
              </a:lnSpc>
              <a:buNone/>
              <a:defRPr sz="1200"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390158349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02868" y="3389967"/>
            <a:ext cx="4002733" cy="609600"/>
          </a:xfrm>
        </p:spPr>
        <p:txBody>
          <a:bodyPr anchor="ctr">
            <a:noAutofit/>
          </a:bodyPr>
          <a:lstStyle>
            <a:lvl1pPr marL="0" indent="0" algn="r">
              <a:buNone/>
              <a:defRPr sz="2800"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1796" y="3361850"/>
            <a:ext cx="1447800" cy="676750"/>
          </a:xfrm>
          <a:prstGeom prst="rect">
            <a:avLst/>
          </a:prstGeom>
        </p:spPr>
      </p:pic>
      <p:sp>
        <p:nvSpPr>
          <p:cNvPr id="6" name="Text Placeholder 12"/>
          <p:cNvSpPr>
            <a:spLocks noGrp="1"/>
          </p:cNvSpPr>
          <p:nvPr>
            <p:ph type="body" sz="quarter" idx="11"/>
          </p:nvPr>
        </p:nvSpPr>
        <p:spPr>
          <a:xfrm>
            <a:off x="2702868" y="4140200"/>
            <a:ext cx="4002733" cy="406400"/>
          </a:xfrm>
        </p:spPr>
        <p:txBody>
          <a:bodyPr anchor="ctr">
            <a:noAutofit/>
          </a:bodyPr>
          <a:lstStyle>
            <a:lvl1pPr marL="0" indent="0" algn="r">
              <a:buNone/>
              <a:defRPr sz="1800"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2702868" y="4546601"/>
            <a:ext cx="4002733" cy="1117600"/>
          </a:xfrm>
        </p:spPr>
        <p:txBody>
          <a:bodyPr anchor="t">
            <a:noAutofit/>
          </a:bodyPr>
          <a:lstStyle>
            <a:lvl1pPr marL="0" indent="0" algn="r">
              <a:lnSpc>
                <a:spcPct val="100000"/>
              </a:lnSpc>
              <a:buNone/>
              <a:defRPr sz="1200"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207829744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516641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1"/>
            <a:ext cx="4705063"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068010" y="6196318"/>
            <a:ext cx="739550" cy="191269"/>
          </a:xfrm>
          <a:prstGeom prst="rect">
            <a:avLst/>
          </a:prstGeom>
        </p:spPr>
      </p:pic>
      <p:sp>
        <p:nvSpPr>
          <p:cNvPr id="7" name="Rectangle 6"/>
          <p:cNvSpPr/>
          <p:nvPr userDrawn="1"/>
        </p:nvSpPr>
        <p:spPr bwMode="auto">
          <a:xfrm>
            <a:off x="336159" y="470067"/>
            <a:ext cx="1949703"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defRPr/>
            </a:pPr>
            <a:r>
              <a:rPr lang="en-US" sz="1324"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64864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796217"/>
          </a:xfrm>
          <a:noFill/>
        </p:spPr>
        <p:txBody>
          <a:bodyPr tIns="91440" bIns="91440" anchor="t" anchorCtr="0"/>
          <a:lstStyle>
            <a:lvl1pPr>
              <a:defRPr sz="6471"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28008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10530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808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038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3.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image" Target="../media/image5.png"/><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theme" Target="../theme/theme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theme" Target="../theme/theme7.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0920" y="6136729"/>
            <a:ext cx="8941699" cy="721272"/>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03212" y="6275748"/>
            <a:ext cx="1184533" cy="376280"/>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10/3/2015</a:t>
            </a:fld>
            <a:r>
              <a:rPr lang="en-US" dirty="0" smtClean="0"/>
              <a:t>  |</a:t>
            </a:r>
            <a:endParaRPr lang="en-US" dirty="0"/>
          </a:p>
        </p:txBody>
      </p:sp>
      <p:sp>
        <p:nvSpPr>
          <p:cNvPr id="5" name="Footer Placeholder 4"/>
          <p:cNvSpPr>
            <a:spLocks noGrp="1"/>
          </p:cNvSpPr>
          <p:nvPr>
            <p:ph type="ftr" sz="quarter" idx="3"/>
          </p:nvPr>
        </p:nvSpPr>
        <p:spPr>
          <a:xfrm>
            <a:off x="2299943" y="6275749"/>
            <a:ext cx="3898555" cy="376280"/>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6" name="Slide Number Placeholder 5"/>
          <p:cNvSpPr>
            <a:spLocks noGrp="1"/>
          </p:cNvSpPr>
          <p:nvPr>
            <p:ph type="sldNum" sz="quarter" idx="4"/>
          </p:nvPr>
        </p:nvSpPr>
        <p:spPr>
          <a:xfrm>
            <a:off x="228193" y="6286903"/>
            <a:ext cx="60038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
        <p:nvSpPr>
          <p:cNvPr id="7" name="TextBox 6"/>
          <p:cNvSpPr txBox="1"/>
          <p:nvPr userDrawn="1"/>
        </p:nvSpPr>
        <p:spPr>
          <a:xfrm>
            <a:off x="1260044" y="1220302"/>
            <a:ext cx="184666" cy="369332"/>
          </a:xfrm>
          <a:prstGeom prst="rect">
            <a:avLst/>
          </a:prstGeom>
          <a:noFill/>
        </p:spPr>
        <p:txBody>
          <a:bodyPr wrap="none" rtlCol="0">
            <a:spAutoFit/>
          </a:bodyPr>
          <a:lstStyle/>
          <a:p>
            <a:endParaRPr lang="en-US" dirty="0"/>
          </a:p>
        </p:txBody>
      </p:sp>
      <p:pic>
        <p:nvPicPr>
          <p:cNvPr id="10" name="Imagem 1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295449" y="6308725"/>
            <a:ext cx="1391351" cy="387988"/>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5" r:id="rId13"/>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9"/>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6049233" y="3100602"/>
            <a:ext cx="6858623" cy="657418"/>
          </a:xfrm>
          <a:prstGeom prst="rect">
            <a:avLst/>
          </a:prstGeom>
        </p:spPr>
      </p:pic>
    </p:spTree>
    <p:extLst>
      <p:ext uri="{BB962C8B-B14F-4D97-AF65-F5344CB8AC3E}">
        <p14:creationId xmlns:p14="http://schemas.microsoft.com/office/powerpoint/2010/main" val="112101048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3" r:id="rId31"/>
  </p:sldLayoutIdLst>
  <p:transition>
    <p:fade/>
  </p:transition>
  <p:timing>
    <p:tnLst>
      <p:par>
        <p:cTn id="1" dur="indefinite" restart="never" nodeType="tmRoot"/>
      </p:par>
    </p:tnLst>
  </p:timing>
  <p:txStyles>
    <p:titleStyle>
      <a:lvl1pPr algn="l" defTabSz="68579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15" marR="0" indent="-252115"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28" marR="0" indent="-177414"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66"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343"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418"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5922"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19"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14"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10"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0" rtl="0" eaLnBrk="1" latinLnBrk="0" hangingPunct="1">
        <a:defRPr sz="1324" kern="1200">
          <a:solidFill>
            <a:schemeClr val="tx1"/>
          </a:solidFill>
          <a:latin typeface="+mn-lt"/>
          <a:ea typeface="+mn-ea"/>
          <a:cs typeface="+mn-cs"/>
        </a:defRPr>
      </a:lvl1pPr>
      <a:lvl2pPr marL="342895" algn="l" defTabSz="685790" rtl="0" eaLnBrk="1" latinLnBrk="0" hangingPunct="1">
        <a:defRPr sz="1324" kern="1200">
          <a:solidFill>
            <a:schemeClr val="tx1"/>
          </a:solidFill>
          <a:latin typeface="+mn-lt"/>
          <a:ea typeface="+mn-ea"/>
          <a:cs typeface="+mn-cs"/>
        </a:defRPr>
      </a:lvl2pPr>
      <a:lvl3pPr marL="685790" algn="l" defTabSz="685790" rtl="0" eaLnBrk="1" latinLnBrk="0" hangingPunct="1">
        <a:defRPr sz="1324" kern="1200">
          <a:solidFill>
            <a:schemeClr val="tx1"/>
          </a:solidFill>
          <a:latin typeface="+mn-lt"/>
          <a:ea typeface="+mn-ea"/>
          <a:cs typeface="+mn-cs"/>
        </a:defRPr>
      </a:lvl3pPr>
      <a:lvl4pPr marL="1028685" algn="l" defTabSz="685790" rtl="0" eaLnBrk="1" latinLnBrk="0" hangingPunct="1">
        <a:defRPr sz="1324" kern="1200">
          <a:solidFill>
            <a:schemeClr val="tx1"/>
          </a:solidFill>
          <a:latin typeface="+mn-lt"/>
          <a:ea typeface="+mn-ea"/>
          <a:cs typeface="+mn-cs"/>
        </a:defRPr>
      </a:lvl4pPr>
      <a:lvl5pPr marL="1371580" algn="l" defTabSz="685790" rtl="0" eaLnBrk="1" latinLnBrk="0" hangingPunct="1">
        <a:defRPr sz="1324" kern="1200">
          <a:solidFill>
            <a:schemeClr val="tx1"/>
          </a:solidFill>
          <a:latin typeface="+mn-lt"/>
          <a:ea typeface="+mn-ea"/>
          <a:cs typeface="+mn-cs"/>
        </a:defRPr>
      </a:lvl5pPr>
      <a:lvl6pPr marL="1714477" algn="l" defTabSz="685790" rtl="0" eaLnBrk="1" latinLnBrk="0" hangingPunct="1">
        <a:defRPr sz="1324" kern="1200">
          <a:solidFill>
            <a:schemeClr val="tx1"/>
          </a:solidFill>
          <a:latin typeface="+mn-lt"/>
          <a:ea typeface="+mn-ea"/>
          <a:cs typeface="+mn-cs"/>
        </a:defRPr>
      </a:lvl6pPr>
      <a:lvl7pPr marL="2057371" algn="l" defTabSz="685790" rtl="0" eaLnBrk="1" latinLnBrk="0" hangingPunct="1">
        <a:defRPr sz="1324" kern="1200">
          <a:solidFill>
            <a:schemeClr val="tx1"/>
          </a:solidFill>
          <a:latin typeface="+mn-lt"/>
          <a:ea typeface="+mn-ea"/>
          <a:cs typeface="+mn-cs"/>
        </a:defRPr>
      </a:lvl7pPr>
      <a:lvl8pPr marL="2400266" algn="l" defTabSz="685790" rtl="0" eaLnBrk="1" latinLnBrk="0" hangingPunct="1">
        <a:defRPr sz="1324" kern="1200">
          <a:solidFill>
            <a:schemeClr val="tx1"/>
          </a:solidFill>
          <a:latin typeface="+mn-lt"/>
          <a:ea typeface="+mn-ea"/>
          <a:cs typeface="+mn-cs"/>
        </a:defRPr>
      </a:lvl8pPr>
      <a:lvl9pPr marL="2743162" algn="l" defTabSz="68579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8"/>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945142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9"/>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6049233" y="3100602"/>
            <a:ext cx="6858623" cy="657418"/>
          </a:xfrm>
          <a:prstGeom prst="rect">
            <a:avLst/>
          </a:prstGeom>
        </p:spPr>
      </p:pic>
    </p:spTree>
    <p:extLst>
      <p:ext uri="{BB962C8B-B14F-4D97-AF65-F5344CB8AC3E}">
        <p14:creationId xmlns:p14="http://schemas.microsoft.com/office/powerpoint/2010/main" val="2407370330"/>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8" r:id="rId31"/>
  </p:sldLayoutIdLst>
  <p:transition>
    <p:fade/>
  </p:transition>
  <p:timing>
    <p:tnLst>
      <p:par>
        <p:cTn id="1" dur="indefinite" restart="never" nodeType="tmRoot"/>
      </p:par>
    </p:tnLst>
  </p:timing>
  <p:txStyles>
    <p:titleStyle>
      <a:lvl1pPr algn="l" defTabSz="68579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15" marR="0" indent="-252115"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28" marR="0" indent="-177414"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66"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343"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418" marR="0" indent="-168076" algn="l" defTabSz="68579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5922"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19"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14"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10" indent="-171448" algn="l" defTabSz="68579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0" rtl="0" eaLnBrk="1" latinLnBrk="0" hangingPunct="1">
        <a:defRPr sz="1324" kern="1200">
          <a:solidFill>
            <a:schemeClr val="tx1"/>
          </a:solidFill>
          <a:latin typeface="+mn-lt"/>
          <a:ea typeface="+mn-ea"/>
          <a:cs typeface="+mn-cs"/>
        </a:defRPr>
      </a:lvl1pPr>
      <a:lvl2pPr marL="342895" algn="l" defTabSz="685790" rtl="0" eaLnBrk="1" latinLnBrk="0" hangingPunct="1">
        <a:defRPr sz="1324" kern="1200">
          <a:solidFill>
            <a:schemeClr val="tx1"/>
          </a:solidFill>
          <a:latin typeface="+mn-lt"/>
          <a:ea typeface="+mn-ea"/>
          <a:cs typeface="+mn-cs"/>
        </a:defRPr>
      </a:lvl2pPr>
      <a:lvl3pPr marL="685790" algn="l" defTabSz="685790" rtl="0" eaLnBrk="1" latinLnBrk="0" hangingPunct="1">
        <a:defRPr sz="1324" kern="1200">
          <a:solidFill>
            <a:schemeClr val="tx1"/>
          </a:solidFill>
          <a:latin typeface="+mn-lt"/>
          <a:ea typeface="+mn-ea"/>
          <a:cs typeface="+mn-cs"/>
        </a:defRPr>
      </a:lvl3pPr>
      <a:lvl4pPr marL="1028685" algn="l" defTabSz="685790" rtl="0" eaLnBrk="1" latinLnBrk="0" hangingPunct="1">
        <a:defRPr sz="1324" kern="1200">
          <a:solidFill>
            <a:schemeClr val="tx1"/>
          </a:solidFill>
          <a:latin typeface="+mn-lt"/>
          <a:ea typeface="+mn-ea"/>
          <a:cs typeface="+mn-cs"/>
        </a:defRPr>
      </a:lvl4pPr>
      <a:lvl5pPr marL="1371580" algn="l" defTabSz="685790" rtl="0" eaLnBrk="1" latinLnBrk="0" hangingPunct="1">
        <a:defRPr sz="1324" kern="1200">
          <a:solidFill>
            <a:schemeClr val="tx1"/>
          </a:solidFill>
          <a:latin typeface="+mn-lt"/>
          <a:ea typeface="+mn-ea"/>
          <a:cs typeface="+mn-cs"/>
        </a:defRPr>
      </a:lvl5pPr>
      <a:lvl6pPr marL="1714477" algn="l" defTabSz="685790" rtl="0" eaLnBrk="1" latinLnBrk="0" hangingPunct="1">
        <a:defRPr sz="1324" kern="1200">
          <a:solidFill>
            <a:schemeClr val="tx1"/>
          </a:solidFill>
          <a:latin typeface="+mn-lt"/>
          <a:ea typeface="+mn-ea"/>
          <a:cs typeface="+mn-cs"/>
        </a:defRPr>
      </a:lvl6pPr>
      <a:lvl7pPr marL="2057371" algn="l" defTabSz="685790" rtl="0" eaLnBrk="1" latinLnBrk="0" hangingPunct="1">
        <a:defRPr sz="1324" kern="1200">
          <a:solidFill>
            <a:schemeClr val="tx1"/>
          </a:solidFill>
          <a:latin typeface="+mn-lt"/>
          <a:ea typeface="+mn-ea"/>
          <a:cs typeface="+mn-cs"/>
        </a:defRPr>
      </a:lvl7pPr>
      <a:lvl8pPr marL="2400266" algn="l" defTabSz="685790" rtl="0" eaLnBrk="1" latinLnBrk="0" hangingPunct="1">
        <a:defRPr sz="1324" kern="1200">
          <a:solidFill>
            <a:schemeClr val="tx1"/>
          </a:solidFill>
          <a:latin typeface="+mn-lt"/>
          <a:ea typeface="+mn-ea"/>
          <a:cs typeface="+mn-cs"/>
        </a:defRPr>
      </a:lvl8pPr>
      <a:lvl9pPr marL="2743162" algn="l" defTabSz="68579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8"/>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28104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8"/>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91650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8"/>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47897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7.emf"/><Relationship Id="rId4" Type="http://schemas.openxmlformats.org/officeDocument/2006/relationships/image" Target="../media/image56.emf"/></Relationships>
</file>

<file path=ppt/slides/_rels/slide1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9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notesSlide" Target="../notesSlides/notesSlide3.xml"/><Relationship Id="rId7" Type="http://schemas.openxmlformats.org/officeDocument/2006/relationships/image" Target="../media/image41.png"/><Relationship Id="rId12" Type="http://schemas.openxmlformats.org/officeDocument/2006/relationships/image" Target="../media/image48.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47.emf"/><Relationship Id="rId5" Type="http://schemas.openxmlformats.org/officeDocument/2006/relationships/image" Target="../media/image43.emf"/><Relationship Id="rId10" Type="http://schemas.openxmlformats.org/officeDocument/2006/relationships/image" Target="../media/image46.emf"/><Relationship Id="rId4" Type="http://schemas.openxmlformats.org/officeDocument/2006/relationships/image" Target="../media/image42.emf"/><Relationship Id="rId9" Type="http://schemas.openxmlformats.org/officeDocument/2006/relationships/image" Target="../media/image45.png"/><Relationship Id="rId14" Type="http://schemas.openxmlformats.org/officeDocument/2006/relationships/image" Target="../media/image50.emf"/></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09" y="597500"/>
            <a:ext cx="7798488" cy="1470025"/>
          </a:xfrm>
        </p:spPr>
        <p:txBody>
          <a:bodyPr>
            <a:normAutofit fontScale="90000"/>
          </a:bodyPr>
          <a:lstStyle/>
          <a:p>
            <a:r>
              <a:rPr lang="en-US" dirty="0"/>
              <a:t>Introduction to Microsoft Azure App Service (Logic and API Apps)</a:t>
            </a:r>
          </a:p>
        </p:txBody>
      </p:sp>
      <p:sp>
        <p:nvSpPr>
          <p:cNvPr id="3" name="Subtitle 2"/>
          <p:cNvSpPr>
            <a:spLocks noGrp="1"/>
          </p:cNvSpPr>
          <p:nvPr>
            <p:ph type="subTitle" idx="1"/>
          </p:nvPr>
        </p:nvSpPr>
        <p:spPr>
          <a:xfrm>
            <a:off x="458408" y="2067525"/>
            <a:ext cx="7925349" cy="1752600"/>
          </a:xfrm>
        </p:spPr>
        <p:txBody>
          <a:bodyPr>
            <a:normAutofit fontScale="70000" lnSpcReduction="20000"/>
          </a:bodyPr>
          <a:lstStyle/>
          <a:p>
            <a:r>
              <a:rPr lang="en-US" dirty="0" smtClean="0"/>
              <a:t>Lightning Talk</a:t>
            </a:r>
          </a:p>
          <a:p>
            <a:endParaRPr lang="en-US" dirty="0" smtClean="0"/>
          </a:p>
          <a:p>
            <a:r>
              <a:rPr lang="en-US" b="1" dirty="0" smtClean="0"/>
              <a:t>Sandro </a:t>
            </a:r>
            <a:r>
              <a:rPr lang="en-US" b="1" dirty="0"/>
              <a:t>Pereira</a:t>
            </a:r>
          </a:p>
          <a:p>
            <a:r>
              <a:rPr lang="en-US" dirty="0"/>
              <a:t>Senior Software Developer </a:t>
            </a:r>
          </a:p>
          <a:p>
            <a:r>
              <a:rPr lang="en-US" dirty="0"/>
              <a:t>Microsoft Integration MVP</a:t>
            </a:r>
          </a:p>
        </p:txBody>
      </p:sp>
    </p:spTree>
    <p:extLst>
      <p:ext uri="{BB962C8B-B14F-4D97-AF65-F5344CB8AC3E}">
        <p14:creationId xmlns:p14="http://schemas.microsoft.com/office/powerpoint/2010/main" val="3260678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512482" y="4029858"/>
            <a:ext cx="1937783" cy="1412152"/>
            <a:chOff x="6276897" y="3849484"/>
            <a:chExt cx="2584077" cy="1883136"/>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10"/>
              <a:ext cx="2584077" cy="503821"/>
            </a:xfrm>
            <a:prstGeom prst="flowChartOffpageConnector">
              <a:avLst/>
            </a:prstGeom>
            <a:noFill/>
          </p:spPr>
          <p:txBody>
            <a:bodyPr wrap="square" rtlCol="0">
              <a:spAutoFit/>
            </a:bodyPr>
            <a:lstStyle/>
            <a:p>
              <a:pPr algn="ctr" defTabSz="672358">
                <a:defRPr/>
              </a:pPr>
              <a:r>
                <a:rPr lang="en-US" sz="1377" b="1" kern="0" cap="all" dirty="0" err="1"/>
                <a:t>Api</a:t>
              </a:r>
              <a:r>
                <a:rPr lang="en-US" sz="1377" b="1" kern="0" cap="all" dirty="0"/>
                <a:t> Apps</a:t>
              </a:r>
            </a:p>
          </p:txBody>
        </p:sp>
        <p:sp>
          <p:nvSpPr>
            <p:cNvPr id="16" name="TextBox 15"/>
            <p:cNvSpPr txBox="1"/>
            <p:nvPr/>
          </p:nvSpPr>
          <p:spPr>
            <a:xfrm>
              <a:off x="6276897" y="5112533"/>
              <a:ext cx="2584077" cy="620087"/>
            </a:xfrm>
            <a:prstGeom prst="flowChartOffpageConnector">
              <a:avLst/>
            </a:prstGeom>
            <a:noFill/>
          </p:spPr>
          <p:txBody>
            <a:bodyPr wrap="square" lIns="137141" rIns="137141" rtlCol="0">
              <a:spAutoFit/>
            </a:bodyPr>
            <a:lstStyle/>
            <a:p>
              <a:pPr algn="ctr" defTabSz="672358">
                <a:lnSpc>
                  <a:spcPts val="1125"/>
                </a:lnSpc>
                <a:defRPr/>
              </a:pPr>
              <a:r>
                <a:rPr lang="en-US" sz="1050" b="1" kern="0" dirty="0">
                  <a:latin typeface="Segoe UI Light"/>
                </a:rPr>
                <a:t>Easily build and consume APIs in the cloud</a:t>
              </a:r>
            </a:p>
          </p:txBody>
        </p:sp>
        <p:pic>
          <p:nvPicPr>
            <p:cNvPr id="17" name="Picture 16"/>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4090615" y="2076119"/>
            <a:ext cx="2486224" cy="1292533"/>
            <a:chOff x="5563520" y="952400"/>
            <a:chExt cx="3381437" cy="1757936"/>
          </a:xfrm>
        </p:grpSpPr>
        <p:grpSp>
          <p:nvGrpSpPr>
            <p:cNvPr id="22" name="Group 21"/>
            <p:cNvGrpSpPr/>
            <p:nvPr/>
          </p:nvGrpSpPr>
          <p:grpSpPr>
            <a:xfrm>
              <a:off x="5563520" y="1750114"/>
              <a:ext cx="3381437" cy="960222"/>
              <a:chOff x="446273" y="4696209"/>
              <a:chExt cx="2982635" cy="941480"/>
            </a:xfrm>
          </p:grpSpPr>
          <p:sp>
            <p:nvSpPr>
              <p:cNvPr id="23" name="TextBox 22"/>
              <p:cNvSpPr txBox="1"/>
              <p:nvPr/>
            </p:nvSpPr>
            <p:spPr>
              <a:xfrm>
                <a:off x="634689" y="4696209"/>
                <a:ext cx="2584076" cy="499898"/>
              </a:xfrm>
              <a:prstGeom prst="hexagon">
                <a:avLst/>
              </a:prstGeom>
              <a:noFill/>
            </p:spPr>
            <p:txBody>
              <a:bodyPr wrap="square" rtlCol="0">
                <a:spAutoFit/>
              </a:bodyPr>
              <a:lstStyle/>
              <a:p>
                <a:pPr algn="ctr" defTabSz="672358">
                  <a:defRPr/>
                </a:pPr>
                <a:r>
                  <a:rPr lang="en-US" sz="1377" b="1" kern="0" cap="all" dirty="0"/>
                  <a:t>Web Apps</a:t>
                </a:r>
              </a:p>
            </p:txBody>
          </p:sp>
          <p:sp>
            <p:nvSpPr>
              <p:cNvPr id="24" name="TextBox 23"/>
              <p:cNvSpPr txBox="1"/>
              <p:nvPr/>
            </p:nvSpPr>
            <p:spPr>
              <a:xfrm>
                <a:off x="446273" y="5017602"/>
                <a:ext cx="2982635" cy="620087"/>
              </a:xfrm>
              <a:prstGeom prst="hexagon">
                <a:avLst/>
              </a:prstGeom>
              <a:noFill/>
            </p:spPr>
            <p:txBody>
              <a:bodyPr wrap="square" lIns="137141" rIns="137141" rtlCol="0">
                <a:spAutoFit/>
              </a:bodyPr>
              <a:lstStyle/>
              <a:p>
                <a:pPr algn="ctr" defTabSz="672358">
                  <a:lnSpc>
                    <a:spcPts val="1125"/>
                  </a:lnSpc>
                  <a:defRPr/>
                </a:pPr>
                <a:r>
                  <a:rPr lang="en-US" sz="1050" kern="0" dirty="0">
                    <a:latin typeface="Segoe UI Light"/>
                  </a:rPr>
                  <a:t>Web apps that scale with your business</a:t>
                </a:r>
              </a:p>
            </p:txBody>
          </p:sp>
        </p:grpSp>
        <p:pic>
          <p:nvPicPr>
            <p:cNvPr id="32" name="Picture 31"/>
            <p:cNvPicPr>
              <a:picLocks noChangeAspect="1"/>
            </p:cNvPicPr>
            <p:nvPr/>
          </p:nvPicPr>
          <p:blipFill>
            <a:blip r:embed="rId4">
              <a:duotone>
                <a:prstClr val="black"/>
                <a:schemeClr val="accent5">
                  <a:tint val="45000"/>
                  <a:satMod val="400000"/>
                </a:schemeClr>
              </a:duotone>
            </a:blip>
            <a:stretch>
              <a:fillRect/>
            </a:stretch>
          </p:blipFill>
          <p:spPr>
            <a:xfrm>
              <a:off x="6910333" y="952400"/>
              <a:ext cx="724385" cy="707495"/>
            </a:xfrm>
            <a:prstGeom prst="rect">
              <a:avLst/>
            </a:prstGeom>
          </p:spPr>
        </p:pic>
      </p:grpSp>
      <p:grpSp>
        <p:nvGrpSpPr>
          <p:cNvPr id="8" name="Group 7"/>
          <p:cNvGrpSpPr/>
          <p:nvPr/>
        </p:nvGrpSpPr>
        <p:grpSpPr>
          <a:xfrm>
            <a:off x="4355780" y="3989282"/>
            <a:ext cx="1937783" cy="1368598"/>
            <a:chOff x="8878944" y="3895961"/>
            <a:chExt cx="2635519" cy="1861388"/>
          </a:xfrm>
        </p:grpSpPr>
        <p:grpSp>
          <p:nvGrpSpPr>
            <p:cNvPr id="26" name="Group 25"/>
            <p:cNvGrpSpPr/>
            <p:nvPr/>
          </p:nvGrpSpPr>
          <p:grpSpPr>
            <a:xfrm>
              <a:off x="8878944" y="4823444"/>
              <a:ext cx="2635519" cy="933905"/>
              <a:chOff x="8881767" y="4696209"/>
              <a:chExt cx="2584077" cy="915676"/>
            </a:xfrm>
          </p:grpSpPr>
          <p:sp>
            <p:nvSpPr>
              <p:cNvPr id="27" name="TextBox 26"/>
              <p:cNvSpPr txBox="1"/>
              <p:nvPr/>
            </p:nvSpPr>
            <p:spPr>
              <a:xfrm>
                <a:off x="8881767" y="4696209"/>
                <a:ext cx="2584077" cy="405724"/>
              </a:xfrm>
              <a:prstGeom prst="rect">
                <a:avLst/>
              </a:prstGeom>
              <a:noFill/>
            </p:spPr>
            <p:txBody>
              <a:bodyPr wrap="square" rtlCol="0">
                <a:spAutoFit/>
              </a:bodyPr>
              <a:lstStyle/>
              <a:p>
                <a:pPr algn="ctr" defTabSz="672358">
                  <a:defRPr/>
                </a:pPr>
                <a:r>
                  <a:rPr lang="en-US" sz="1377" b="1" kern="0" cap="all" dirty="0"/>
                  <a:t>LOGIC Apps</a:t>
                </a:r>
              </a:p>
            </p:txBody>
          </p:sp>
          <p:sp>
            <p:nvSpPr>
              <p:cNvPr id="28" name="TextBox 27"/>
              <p:cNvSpPr txBox="1"/>
              <p:nvPr/>
            </p:nvSpPr>
            <p:spPr>
              <a:xfrm>
                <a:off x="8881767" y="5112533"/>
                <a:ext cx="2584077" cy="499352"/>
              </a:xfrm>
              <a:prstGeom prst="rect">
                <a:avLst/>
              </a:prstGeom>
              <a:noFill/>
            </p:spPr>
            <p:txBody>
              <a:bodyPr wrap="square" lIns="137141" rIns="137141" rtlCol="0">
                <a:spAutoFit/>
              </a:bodyPr>
              <a:lstStyle/>
              <a:p>
                <a:pPr algn="ctr" defTabSz="672358">
                  <a:lnSpc>
                    <a:spcPts val="1125"/>
                  </a:lnSpc>
                  <a:defRPr/>
                </a:pPr>
                <a:r>
                  <a:rPr lang="en-US" sz="1050" b="1" kern="0" dirty="0">
                    <a:latin typeface="Segoe UI Light"/>
                  </a:rPr>
                  <a:t>Automate business process across SaaS and on-premises </a:t>
                </a:r>
              </a:p>
            </p:txBody>
          </p:sp>
        </p:grpSp>
        <p:pic>
          <p:nvPicPr>
            <p:cNvPr id="34" name="Picture 33"/>
            <p:cNvPicPr>
              <a:picLocks noChangeAspect="1"/>
            </p:cNvPicPr>
            <p:nvPr/>
          </p:nvPicPr>
          <p:blipFill>
            <a:blip r:embed="rId5">
              <a:duotone>
                <a:prstClr val="black"/>
                <a:schemeClr val="accent5">
                  <a:tint val="45000"/>
                  <a:satMod val="400000"/>
                </a:schemeClr>
              </a:duotone>
            </a:blip>
            <a:stretch>
              <a:fillRect/>
            </a:stretch>
          </p:blipFill>
          <p:spPr>
            <a:xfrm>
              <a:off x="9803408" y="3895961"/>
              <a:ext cx="727877" cy="727065"/>
            </a:xfrm>
            <a:prstGeom prst="rect">
              <a:avLst/>
            </a:prstGeom>
          </p:spPr>
        </p:pic>
      </p:grpSp>
      <p:grpSp>
        <p:nvGrpSpPr>
          <p:cNvPr id="10" name="Group 9"/>
          <p:cNvGrpSpPr/>
          <p:nvPr/>
        </p:nvGrpSpPr>
        <p:grpSpPr>
          <a:xfrm>
            <a:off x="6512482" y="2008977"/>
            <a:ext cx="1937783" cy="1427088"/>
            <a:chOff x="8857427" y="774015"/>
            <a:chExt cx="2635520" cy="1940938"/>
          </a:xfrm>
        </p:grpSpPr>
        <p:grpSp>
          <p:nvGrpSpPr>
            <p:cNvPr id="18" name="Group 17"/>
            <p:cNvGrpSpPr/>
            <p:nvPr/>
          </p:nvGrpSpPr>
          <p:grpSpPr>
            <a:xfrm>
              <a:off x="8857427" y="1701979"/>
              <a:ext cx="2635520" cy="1012974"/>
              <a:chOff x="3376682" y="4696209"/>
              <a:chExt cx="2584078" cy="993202"/>
            </a:xfrm>
          </p:grpSpPr>
          <p:sp>
            <p:nvSpPr>
              <p:cNvPr id="19" name="TextBox 18"/>
              <p:cNvSpPr txBox="1"/>
              <p:nvPr/>
            </p:nvSpPr>
            <p:spPr>
              <a:xfrm>
                <a:off x="3376683" y="4696209"/>
                <a:ext cx="2584077" cy="503820"/>
              </a:xfrm>
              <a:prstGeom prst="flowChartOffpageConnector">
                <a:avLst/>
              </a:prstGeom>
              <a:noFill/>
            </p:spPr>
            <p:txBody>
              <a:bodyPr wrap="square" rtlCol="0">
                <a:spAutoFit/>
              </a:bodyPr>
              <a:lstStyle/>
              <a:p>
                <a:pPr algn="ctr" defTabSz="672358">
                  <a:defRPr/>
                </a:pPr>
                <a:r>
                  <a:rPr lang="en-US" sz="1377" b="1" kern="0" cap="all" dirty="0"/>
                  <a:t>Mobile Apps</a:t>
                </a:r>
              </a:p>
            </p:txBody>
          </p:sp>
          <p:sp>
            <p:nvSpPr>
              <p:cNvPr id="20" name="TextBox 19"/>
              <p:cNvSpPr txBox="1"/>
              <p:nvPr/>
            </p:nvSpPr>
            <p:spPr>
              <a:xfrm>
                <a:off x="3376682" y="5069325"/>
                <a:ext cx="2584077" cy="620086"/>
              </a:xfrm>
              <a:prstGeom prst="flowChartOffpageConnector">
                <a:avLst/>
              </a:prstGeom>
              <a:noFill/>
            </p:spPr>
            <p:txBody>
              <a:bodyPr wrap="square" lIns="137141" rIns="137141" rtlCol="0">
                <a:spAutoFit/>
              </a:bodyPr>
              <a:lstStyle/>
              <a:p>
                <a:pPr algn="ctr" defTabSz="672358">
                  <a:lnSpc>
                    <a:spcPts val="1125"/>
                  </a:lnSpc>
                  <a:defRPr/>
                </a:pPr>
                <a:r>
                  <a:rPr lang="en-US" sz="1050" kern="0" dirty="0">
                    <a:latin typeface="Segoe UI Light"/>
                  </a:rPr>
                  <a:t>Build Mobile apps for any device</a:t>
                </a:r>
              </a:p>
            </p:txBody>
          </p:sp>
        </p:grpSp>
        <p:pic>
          <p:nvPicPr>
            <p:cNvPr id="36" name="Picture 35"/>
            <p:cNvPicPr>
              <a:picLocks noChangeAspect="1"/>
            </p:cNvPicPr>
            <p:nvPr/>
          </p:nvPicPr>
          <p:blipFill>
            <a:blip r:embed="rId6">
              <a:duotone>
                <a:prstClr val="black"/>
                <a:schemeClr val="accent5">
                  <a:tint val="45000"/>
                  <a:satMod val="400000"/>
                </a:schemeClr>
              </a:duotone>
            </a:blip>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028" y="2506601"/>
            <a:ext cx="2286188" cy="2286188"/>
          </a:xfrm>
          <a:prstGeom prst="rect">
            <a:avLst/>
          </a:prstGeom>
        </p:spPr>
      </p:pic>
      <p:cxnSp>
        <p:nvCxnSpPr>
          <p:cNvPr id="5" name="Straight Connector 4"/>
          <p:cNvCxnSpPr/>
          <p:nvPr/>
        </p:nvCxnSpPr>
        <p:spPr>
          <a:xfrm flipH="1">
            <a:off x="6341073" y="1740550"/>
            <a:ext cx="13578" cy="402291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90144" y="3648597"/>
            <a:ext cx="3929013" cy="342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620801" y="3519609"/>
            <a:ext cx="340209" cy="200354"/>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387289" y="1050728"/>
            <a:ext cx="8317469"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441"/>
              </a:spcAft>
            </a:pPr>
            <a:r>
              <a:rPr lang="en-US" sz="3600" dirty="0">
                <a:solidFill>
                  <a:schemeClr val="tx1"/>
                </a:solidFill>
              </a:rPr>
              <a:t>One integrated offering</a:t>
            </a:r>
            <a:endParaRPr lang="en-US" sz="2400" dirty="0">
              <a:solidFill>
                <a:schemeClr val="tx1"/>
              </a:solidFill>
            </a:endParaRPr>
          </a:p>
        </p:txBody>
      </p:sp>
    </p:spTree>
    <p:extLst>
      <p:ext uri="{BB962C8B-B14F-4D97-AF65-F5344CB8AC3E}">
        <p14:creationId xmlns:p14="http://schemas.microsoft.com/office/powerpoint/2010/main" val="1734147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32425" y="1062153"/>
            <a:ext cx="5174817" cy="5011101"/>
          </a:xfrm>
          <a:prstGeom prst="rect">
            <a:avLst/>
          </a:prstGeom>
          <a:noFill/>
        </p:spPr>
        <p:txBody>
          <a:bodyPr wrap="square" rtlCol="0" anchor="t" anchorCtr="0">
            <a:noAutofit/>
          </a:bodyPr>
          <a:lstStyle/>
          <a:p>
            <a:pPr marL="46692" defTabSz="658962">
              <a:spcAft>
                <a:spcPts val="1765"/>
              </a:spcAft>
            </a:pPr>
            <a:r>
              <a:rPr lang="en-US" sz="2353" b="1" dirty="0" smtClean="0">
                <a:latin typeface="Segoe UI Light"/>
              </a:rPr>
              <a:t>Logic </a:t>
            </a:r>
            <a:r>
              <a:rPr lang="en-US" sz="2353" b="1" dirty="0">
                <a:latin typeface="Segoe UI Light"/>
              </a:rPr>
              <a:t>Apps for easy automation</a:t>
            </a:r>
          </a:p>
          <a:p>
            <a:pPr marL="641729" lvl="1" indent="-252134" defTabSz="658962">
              <a:spcAft>
                <a:spcPts val="1765"/>
              </a:spcAft>
              <a:buFont typeface="Arial" panose="020B0604020202020204" pitchFamily="34" charset="0"/>
              <a:buChar char="•"/>
            </a:pPr>
            <a:r>
              <a:rPr lang="en-US" sz="1765" dirty="0">
                <a:latin typeface="Segoe UI Light"/>
              </a:rPr>
              <a:t>Browser based </a:t>
            </a:r>
            <a:r>
              <a:rPr lang="en-US" sz="1765" dirty="0" smtClean="0">
                <a:latin typeface="Segoe UI Light"/>
              </a:rPr>
              <a:t>“workflow” </a:t>
            </a:r>
            <a:r>
              <a:rPr lang="en-US" sz="1765" dirty="0">
                <a:latin typeface="Segoe UI Light"/>
              </a:rPr>
              <a:t>engine</a:t>
            </a:r>
          </a:p>
          <a:p>
            <a:pPr marL="641729" lvl="1" indent="-252134" defTabSz="658962">
              <a:spcAft>
                <a:spcPts val="1765"/>
              </a:spcAft>
              <a:buFont typeface="Arial" panose="020B0604020202020204" pitchFamily="34" charset="0"/>
              <a:buChar char="•"/>
            </a:pPr>
            <a:r>
              <a:rPr lang="en-US" sz="1765" dirty="0" smtClean="0">
                <a:latin typeface="Segoe UI Light"/>
              </a:rPr>
              <a:t>No </a:t>
            </a:r>
            <a:r>
              <a:rPr lang="en-US" sz="1765" dirty="0">
                <a:latin typeface="Segoe UI Light"/>
              </a:rPr>
              <a:t>code designer for rapid creation</a:t>
            </a:r>
          </a:p>
          <a:p>
            <a:pPr marL="641729" lvl="1" indent="-252134" defTabSz="658962">
              <a:spcAft>
                <a:spcPts val="1765"/>
              </a:spcAft>
              <a:buFont typeface="Arial" panose="020B0604020202020204" pitchFamily="34" charset="0"/>
              <a:buChar char="•"/>
            </a:pPr>
            <a:r>
              <a:rPr lang="en-US" sz="1765" dirty="0">
                <a:latin typeface="Segoe UI Light"/>
              </a:rPr>
              <a:t>Dozens of pre-built templates to get started</a:t>
            </a:r>
          </a:p>
          <a:p>
            <a:pPr marL="641729" lvl="1" indent="-252134" defTabSz="658962">
              <a:spcAft>
                <a:spcPts val="1765"/>
              </a:spcAft>
              <a:buFont typeface="Arial" panose="020B0604020202020204" pitchFamily="34" charset="0"/>
              <a:buChar char="•"/>
            </a:pPr>
            <a:r>
              <a:rPr lang="en-US" sz="1765" dirty="0">
                <a:latin typeface="Segoe UI Light"/>
              </a:rPr>
              <a:t>Out of box support for popular SaaS and on-premises </a:t>
            </a:r>
            <a:r>
              <a:rPr lang="en-US" sz="1765" dirty="0" smtClean="0">
                <a:latin typeface="Segoe UI Light"/>
              </a:rPr>
              <a:t>apps </a:t>
            </a:r>
            <a:r>
              <a:rPr lang="en-US" sz="1765" dirty="0">
                <a:latin typeface="Segoe UI Light"/>
              </a:rPr>
              <a:t>- pre-built connectors</a:t>
            </a:r>
          </a:p>
          <a:p>
            <a:pPr marL="641729" lvl="1" indent="-252134" defTabSz="658962">
              <a:spcAft>
                <a:spcPts val="1765"/>
              </a:spcAft>
              <a:buFont typeface="Arial" panose="020B0604020202020204" pitchFamily="34" charset="0"/>
              <a:buChar char="•"/>
            </a:pPr>
            <a:r>
              <a:rPr lang="en-US" sz="1765" dirty="0">
                <a:latin typeface="Segoe UI Light"/>
              </a:rPr>
              <a:t>Use with custom API apps of your own</a:t>
            </a:r>
          </a:p>
          <a:p>
            <a:pPr marL="641729" lvl="1" indent="-252134" defTabSz="658962">
              <a:spcAft>
                <a:spcPts val="1765"/>
              </a:spcAft>
              <a:buFont typeface="Arial" panose="020B0604020202020204" pitchFamily="34" charset="0"/>
              <a:buChar char="•"/>
            </a:pPr>
            <a:r>
              <a:rPr lang="en-US" sz="1765" dirty="0">
                <a:latin typeface="Segoe UI Light"/>
              </a:rPr>
              <a:t>Biztalk APIs for expert integration </a:t>
            </a:r>
            <a:r>
              <a:rPr lang="en-US" sz="1765" dirty="0" smtClean="0">
                <a:latin typeface="Segoe UI Light"/>
              </a:rPr>
              <a:t>scenarios</a:t>
            </a:r>
          </a:p>
          <a:p>
            <a:pPr marL="641729" lvl="1" indent="-252134" defTabSz="658962">
              <a:spcAft>
                <a:spcPts val="1765"/>
              </a:spcAft>
              <a:buFont typeface="Arial" panose="020B0604020202020204" pitchFamily="34" charset="0"/>
              <a:buChar char="•"/>
            </a:pPr>
            <a:r>
              <a:rPr lang="en-US" sz="1765" dirty="0">
                <a:latin typeface="Segoe UI Light"/>
              </a:rPr>
              <a:t>Provides in-built support for </a:t>
            </a:r>
            <a:r>
              <a:rPr lang="en-US" sz="1765" dirty="0" smtClean="0">
                <a:latin typeface="Segoe UI Light"/>
              </a:rPr>
              <a:t>tracking</a:t>
            </a:r>
            <a:endParaRPr lang="en-US" sz="1765" dirty="0">
              <a:latin typeface="Segoe UI Light"/>
            </a:endParaRPr>
          </a:p>
        </p:txBody>
      </p:sp>
      <p:sp>
        <p:nvSpPr>
          <p:cNvPr id="49" name="Rectangle 48"/>
          <p:cNvSpPr/>
          <p:nvPr/>
        </p:nvSpPr>
        <p:spPr>
          <a:xfrm>
            <a:off x="5622879" y="3978379"/>
            <a:ext cx="2770494" cy="707886"/>
          </a:xfrm>
          <a:prstGeom prst="rect">
            <a:avLst/>
          </a:prstGeom>
        </p:spPr>
        <p:txBody>
          <a:bodyPr wrap="square">
            <a:spAutoFit/>
          </a:bodyPr>
          <a:lstStyle/>
          <a:p>
            <a:pPr algn="ctr" defTabSz="658962"/>
            <a:r>
              <a:rPr lang="en-US" sz="2000" dirty="0">
                <a:latin typeface="Segoe UI Light"/>
              </a:rPr>
              <a:t>Automate SaaS and</a:t>
            </a:r>
          </a:p>
          <a:p>
            <a:pPr algn="ctr" defTabSz="658962"/>
            <a:r>
              <a:rPr lang="en-US" sz="2000" dirty="0">
                <a:latin typeface="Segoe UI Light"/>
              </a:rPr>
              <a:t>on-premises systems</a:t>
            </a:r>
          </a:p>
        </p:txBody>
      </p:sp>
      <p:grpSp>
        <p:nvGrpSpPr>
          <p:cNvPr id="8" name="Group 7"/>
          <p:cNvGrpSpPr/>
          <p:nvPr/>
        </p:nvGrpSpPr>
        <p:grpSpPr>
          <a:xfrm>
            <a:off x="6057083" y="1898758"/>
            <a:ext cx="1937783" cy="2067303"/>
            <a:chOff x="8878944" y="2514087"/>
            <a:chExt cx="2635519" cy="2811675"/>
          </a:xfrm>
        </p:grpSpPr>
        <p:sp>
          <p:nvSpPr>
            <p:cNvPr id="13" name="TextBox 12"/>
            <p:cNvSpPr txBox="1"/>
            <p:nvPr/>
          </p:nvSpPr>
          <p:spPr>
            <a:xfrm>
              <a:off x="8878944" y="4823445"/>
              <a:ext cx="2635519" cy="502317"/>
            </a:xfrm>
            <a:prstGeom prst="rect">
              <a:avLst/>
            </a:prstGeom>
            <a:noFill/>
          </p:spPr>
          <p:txBody>
            <a:bodyPr wrap="square" rtlCol="0">
              <a:spAutoFit/>
            </a:bodyPr>
            <a:lstStyle/>
            <a:p>
              <a:pPr algn="ctr" defTabSz="672358">
                <a:defRPr/>
              </a:pPr>
              <a:r>
                <a:rPr lang="en-US" b="1" kern="0" cap="all" dirty="0"/>
                <a:t>LOGIC Apps</a:t>
              </a:r>
            </a:p>
          </p:txBody>
        </p:sp>
        <p:pic>
          <p:nvPicPr>
            <p:cNvPr id="12" name="Picture 11"/>
            <p:cNvPicPr>
              <a:picLocks noChangeAspect="1"/>
            </p:cNvPicPr>
            <p:nvPr/>
          </p:nvPicPr>
          <p:blipFill>
            <a:blip r:embed="rId3">
              <a:duotone>
                <a:prstClr val="black"/>
                <a:schemeClr val="accent5">
                  <a:tint val="45000"/>
                  <a:satMod val="400000"/>
                </a:schemeClr>
              </a:duotone>
            </a:blip>
            <a:stretch>
              <a:fillRect/>
            </a:stretch>
          </p:blipFill>
          <p:spPr>
            <a:xfrm>
              <a:off x="9307917" y="2514087"/>
              <a:ext cx="2206546" cy="2204089"/>
            </a:xfrm>
            <a:prstGeom prst="rect">
              <a:avLst/>
            </a:prstGeom>
          </p:spPr>
        </p:pic>
      </p:grpSp>
    </p:spTree>
    <p:extLst>
      <p:ext uri="{BB962C8B-B14F-4D97-AF65-F5344CB8AC3E}">
        <p14:creationId xmlns:p14="http://schemas.microsoft.com/office/powerpoint/2010/main" val="259854581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675342" y="1577763"/>
            <a:ext cx="5003681" cy="3766751"/>
          </a:xfrm>
          <a:prstGeom prst="rect">
            <a:avLst/>
          </a:prstGeom>
          <a:noFill/>
        </p:spPr>
        <p:txBody>
          <a:bodyPr wrap="square" rtlCol="0" anchor="t" anchorCtr="0">
            <a:noAutofit/>
          </a:bodyPr>
          <a:lstStyle/>
          <a:p>
            <a:pPr marL="46692" defTabSz="658962">
              <a:spcAft>
                <a:spcPts val="1765"/>
              </a:spcAft>
            </a:pPr>
            <a:r>
              <a:rPr lang="en-US" sz="2353" b="1" dirty="0">
                <a:latin typeface="Segoe UI Light"/>
              </a:rPr>
              <a:t>Easily use cloud or custom APIs:</a:t>
            </a:r>
          </a:p>
          <a:p>
            <a:pPr marL="641729" lvl="1" indent="-252134" defTabSz="658962">
              <a:spcAft>
                <a:spcPts val="1765"/>
              </a:spcAft>
              <a:buFont typeface="Arial" panose="020B0604020202020204" pitchFamily="34" charset="0"/>
              <a:buChar char="•"/>
            </a:pPr>
            <a:r>
              <a:rPr lang="en-US" sz="1765" dirty="0">
                <a:latin typeface="Segoe UI Light"/>
              </a:rPr>
              <a:t>Dozens of built-in APIs for popular SaaS</a:t>
            </a:r>
          </a:p>
          <a:p>
            <a:pPr marL="641729" lvl="1" indent="-252134" defTabSz="658962">
              <a:spcAft>
                <a:spcPts val="1765"/>
              </a:spcAft>
              <a:buFont typeface="Arial" panose="020B0604020202020204" pitchFamily="34" charset="0"/>
              <a:buChar char="•"/>
            </a:pPr>
            <a:r>
              <a:rPr lang="en-US" sz="1765" dirty="0">
                <a:latin typeface="Segoe UI Light"/>
              </a:rPr>
              <a:t>An ecosystem of APIs for any need</a:t>
            </a:r>
          </a:p>
          <a:p>
            <a:pPr marL="641729" lvl="1" indent="-252134" defTabSz="658962">
              <a:spcAft>
                <a:spcPts val="1765"/>
              </a:spcAft>
              <a:buFont typeface="Arial" panose="020B0604020202020204" pitchFamily="34" charset="0"/>
              <a:buChar char="•"/>
            </a:pPr>
            <a:r>
              <a:rPr lang="en-US" sz="1765" dirty="0">
                <a:latin typeface="Segoe UI Light"/>
              </a:rPr>
              <a:t>Create and publish custom, reusable APIs</a:t>
            </a:r>
          </a:p>
          <a:p>
            <a:pPr marL="641729" lvl="1" indent="-252134" defTabSz="658962">
              <a:spcAft>
                <a:spcPts val="1765"/>
              </a:spcAft>
              <a:buFont typeface="Arial" panose="020B0604020202020204" pitchFamily="34" charset="0"/>
              <a:buChar char="•"/>
            </a:pPr>
            <a:r>
              <a:rPr lang="en-US" sz="1765" dirty="0" smtClean="0">
                <a:latin typeface="Segoe UI Light"/>
              </a:rPr>
              <a:t>Visual Studio tooling with one click publish and remote debugging</a:t>
            </a:r>
          </a:p>
          <a:p>
            <a:pPr marL="641729" lvl="1" indent="-252134" defTabSz="658962">
              <a:spcAft>
                <a:spcPts val="1765"/>
              </a:spcAft>
              <a:buFont typeface="Arial" panose="020B0604020202020204" pitchFamily="34" charset="0"/>
              <a:buChar char="•"/>
            </a:pPr>
            <a:r>
              <a:rPr lang="en-US" sz="1765" dirty="0" smtClean="0">
                <a:latin typeface="Segoe UI Light"/>
              </a:rPr>
              <a:t>Automatic client SDK generation for many languages</a:t>
            </a:r>
          </a:p>
          <a:p>
            <a:pPr marL="641729" lvl="1" indent="-252134" defTabSz="658962">
              <a:spcAft>
                <a:spcPts val="1765"/>
              </a:spcAft>
              <a:buFont typeface="Arial" panose="020B0604020202020204" pitchFamily="34" charset="0"/>
              <a:buChar char="•"/>
            </a:pPr>
            <a:endParaRPr lang="en-US" sz="1765" dirty="0">
              <a:latin typeface="Segoe UI Light"/>
            </a:endParaRPr>
          </a:p>
        </p:txBody>
      </p:sp>
      <p:sp>
        <p:nvSpPr>
          <p:cNvPr id="49" name="Rectangle 48"/>
          <p:cNvSpPr/>
          <p:nvPr/>
        </p:nvSpPr>
        <p:spPr>
          <a:xfrm>
            <a:off x="824690" y="3634867"/>
            <a:ext cx="2467021" cy="707886"/>
          </a:xfrm>
          <a:prstGeom prst="rect">
            <a:avLst/>
          </a:prstGeom>
        </p:spPr>
        <p:txBody>
          <a:bodyPr wrap="none">
            <a:spAutoFit/>
          </a:bodyPr>
          <a:lstStyle/>
          <a:p>
            <a:pPr algn="ctr" defTabSz="658962"/>
            <a:r>
              <a:rPr lang="en-US" sz="2000" dirty="0">
                <a:latin typeface="Segoe UI Light"/>
              </a:rPr>
              <a:t>Create, consume and</a:t>
            </a:r>
          </a:p>
          <a:p>
            <a:pPr algn="ctr" defTabSz="658962"/>
            <a:r>
              <a:rPr lang="en-US" sz="2000" dirty="0">
                <a:latin typeface="Segoe UI Light"/>
              </a:rPr>
              <a:t>host APIs more easily</a:t>
            </a:r>
          </a:p>
        </p:txBody>
      </p:sp>
      <p:grpSp>
        <p:nvGrpSpPr>
          <p:cNvPr id="7" name="Group 6"/>
          <p:cNvGrpSpPr/>
          <p:nvPr/>
        </p:nvGrpSpPr>
        <p:grpSpPr>
          <a:xfrm>
            <a:off x="1089304" y="1594663"/>
            <a:ext cx="1937783" cy="2151379"/>
            <a:chOff x="6276897" y="2438889"/>
            <a:chExt cx="2584077" cy="2868912"/>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611592"/>
            </a:xfrm>
            <a:prstGeom prst="flowChartOffpageConnector">
              <a:avLst/>
            </a:prstGeom>
            <a:noFill/>
          </p:spPr>
          <p:txBody>
            <a:bodyPr wrap="square" rtlCol="0">
              <a:spAutoFit/>
            </a:bodyPr>
            <a:lstStyle/>
            <a:p>
              <a:pPr algn="ctr" defTabSz="672358">
                <a:defRPr/>
              </a:pPr>
              <a:r>
                <a:rPr lang="en-US" b="1" kern="0" cap="all" dirty="0" err="1"/>
                <a:t>Api</a:t>
              </a:r>
              <a:r>
                <a:rPr lang="en-US" b="1" kern="0" cap="all" dirty="0"/>
                <a:t> Apps</a:t>
              </a:r>
            </a:p>
          </p:txBody>
        </p:sp>
        <p:pic>
          <p:nvPicPr>
            <p:cNvPr id="11" name="Picture 1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489790" y="2438889"/>
              <a:ext cx="2158290" cy="2158290"/>
            </a:xfrm>
            <a:prstGeom prst="flowChartOffpageConnector">
              <a:avLst/>
            </a:prstGeom>
            <a:noFill/>
          </p:spPr>
        </p:pic>
      </p:grpSp>
    </p:spTree>
    <p:extLst>
      <p:ext uri="{BB962C8B-B14F-4D97-AF65-F5344CB8AC3E}">
        <p14:creationId xmlns:p14="http://schemas.microsoft.com/office/powerpoint/2010/main" val="177922390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22555" y="314343"/>
            <a:ext cx="1618488" cy="1618488"/>
          </a:xfrm>
          <a:prstGeom prst="flowChartOffpageConnector">
            <a:avLst/>
          </a:prstGeom>
          <a:noFill/>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399" y="1433452"/>
            <a:ext cx="3657085" cy="4571357"/>
          </a:xfrm>
          <a:prstGeom prst="rect">
            <a:avLst/>
          </a:prstGeom>
        </p:spPr>
      </p:pic>
      <p:sp>
        <p:nvSpPr>
          <p:cNvPr id="5" name="TextBox 4"/>
          <p:cNvSpPr txBox="1">
            <a:spLocks/>
          </p:cNvSpPr>
          <p:nvPr/>
        </p:nvSpPr>
        <p:spPr>
          <a:xfrm>
            <a:off x="342199" y="1252831"/>
            <a:ext cx="4683019" cy="1946112"/>
          </a:xfrm>
          <a:prstGeom prst="rect">
            <a:avLst/>
          </a:prstGeom>
          <a:noFill/>
        </p:spPr>
        <p:txBody>
          <a:bodyPr wrap="square" lIns="134464" tIns="107571" rIns="134464" bIns="107571" numCol="3" rtlCol="0">
            <a:noAutofit/>
          </a:bodyPr>
          <a:lstStyle/>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Box</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Chatter</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Delay</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Dropbox</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Azure HD Insight</a:t>
            </a:r>
          </a:p>
          <a:p>
            <a:pPr marL="210112" indent="-210112">
              <a:spcAft>
                <a:spcPts val="110"/>
              </a:spcAft>
              <a:buFont typeface="Arial" panose="020B0604020202020204" pitchFamily="34" charset="0"/>
              <a:buChar char="•"/>
            </a:pPr>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Marketo</a:t>
            </a: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Azure Media Services</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OneDrive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SharePoint </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SQL Server</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Office 365</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Oracle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QuickBooks</a:t>
            </a:r>
          </a:p>
          <a:p>
            <a:pPr marL="210112" indent="-210112">
              <a:spcAft>
                <a:spcPts val="110"/>
              </a:spcAft>
              <a:buFont typeface="Arial" panose="020B0604020202020204" pitchFamily="34" charset="0"/>
              <a:buChar char="•"/>
            </a:pPr>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SalesForce</a:t>
            </a: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Sugar CRM </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SAP</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Azure Service Bus</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Azure Storage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Timer / Recurrence</a:t>
            </a:r>
          </a:p>
          <a:p>
            <a:pPr marL="210112" indent="-210112">
              <a:spcAft>
                <a:spcPts val="110"/>
              </a:spcAft>
              <a:buFont typeface="Arial" panose="020B0604020202020204" pitchFamily="34" charset="0"/>
              <a:buChar char="•"/>
            </a:pPr>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Twilio</a:t>
            </a: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Twitter</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IBM DB2 </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Informix</a:t>
            </a:r>
          </a:p>
          <a:p>
            <a:pPr marL="210112" indent="-210112">
              <a:spcAft>
                <a:spcPts val="110"/>
              </a:spcAft>
              <a:buFont typeface="Arial" panose="020B0604020202020204" pitchFamily="34" charset="0"/>
              <a:buChar char="•"/>
            </a:pPr>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Websphere</a:t>
            </a: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 MQ</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Azure Web Jobs</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Yammer</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Dynamics CRM</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Dynamics AX</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Hybrid Connectivity</a:t>
            </a: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Rectangle 3"/>
          <p:cNvSpPr/>
          <p:nvPr/>
        </p:nvSpPr>
        <p:spPr>
          <a:xfrm>
            <a:off x="362216" y="4370223"/>
            <a:ext cx="1313114" cy="1461939"/>
          </a:xfrm>
          <a:prstGeom prst="rect">
            <a:avLst/>
          </a:prstGeom>
        </p:spPr>
        <p:txBody>
          <a:bodyPr wrap="square">
            <a:spAutoFit/>
          </a:bodyPr>
          <a:lstStyle/>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HTTP, HTTPS </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File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Flat File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FTP, SFTP</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POP3/IMAP</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SMTP</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SOAP + WCF</a:t>
            </a:r>
          </a:p>
        </p:txBody>
      </p:sp>
      <p:sp>
        <p:nvSpPr>
          <p:cNvPr id="7" name="Rectangle 6"/>
          <p:cNvSpPr/>
          <p:nvPr/>
        </p:nvSpPr>
        <p:spPr>
          <a:xfrm>
            <a:off x="2072778" y="4370223"/>
            <a:ext cx="2907040" cy="1633781"/>
          </a:xfrm>
          <a:prstGeom prst="rect">
            <a:avLst/>
          </a:prstGeom>
        </p:spPr>
        <p:txBody>
          <a:bodyPr wrap="square" numCol="2">
            <a:spAutoFit/>
          </a:bodyPr>
          <a:lstStyle/>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Batching / </a:t>
            </a:r>
            <a:r>
              <a:rPr lang="en-US" sz="1200" dirty="0" err="1">
                <a:latin typeface="Segoe UI Historic" panose="020B0502040204020203" pitchFamily="34" charset="0"/>
                <a:ea typeface="Segoe UI Historic" panose="020B0502040204020203" pitchFamily="34" charset="0"/>
                <a:cs typeface="Segoe UI Historic" panose="020B0502040204020203" pitchFamily="34" charset="0"/>
              </a:rPr>
              <a:t>Debatching</a:t>
            </a:r>
            <a:endParaRPr lang="en-US" sz="12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Validate</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Extract (XPath)</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Transform (+Mapper)</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Convert (XML-JSON)</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Convert (XML-FF)</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X12</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EDIFACT</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AS2</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TPMOM</a:t>
            </a:r>
          </a:p>
          <a:p>
            <a:pPr marL="210112" indent="-210112">
              <a:spcAft>
                <a:spcPts val="110"/>
              </a:spcAft>
              <a:buFont typeface="Arial" panose="020B0604020202020204" pitchFamily="34" charset="0"/>
              <a:buChar char="•"/>
            </a:pPr>
            <a:r>
              <a:rPr lang="en-US" sz="1200" dirty="0">
                <a:latin typeface="Segoe UI Historic" panose="020B0502040204020203" pitchFamily="34" charset="0"/>
                <a:ea typeface="Segoe UI Historic" panose="020B0502040204020203" pitchFamily="34" charset="0"/>
                <a:cs typeface="Segoe UI Historic" panose="020B0502040204020203" pitchFamily="34" charset="0"/>
              </a:rPr>
              <a:t>Rules Engine</a:t>
            </a:r>
          </a:p>
        </p:txBody>
      </p:sp>
      <p:sp>
        <p:nvSpPr>
          <p:cNvPr id="8" name="Rectangle 7"/>
          <p:cNvSpPr/>
          <p:nvPr/>
        </p:nvSpPr>
        <p:spPr>
          <a:xfrm>
            <a:off x="362216" y="1061556"/>
            <a:ext cx="1086964" cy="286232"/>
          </a:xfrm>
          <a:prstGeom prst="rect">
            <a:avLst/>
          </a:prstGeom>
        </p:spPr>
        <p:txBody>
          <a:bodyPr wrap="none">
            <a:spAutoFit/>
          </a:bodyPr>
          <a:lstStyle/>
          <a:p>
            <a:pPr>
              <a:lnSpc>
                <a:spcPct val="90000"/>
              </a:lnSpc>
            </a:pPr>
            <a:r>
              <a:rPr lang="en-US" sz="1400" b="1" dirty="0">
                <a:latin typeface="Segoe UI Historic" panose="020B0502040204020203" pitchFamily="34" charset="0"/>
                <a:ea typeface="Segoe UI Historic" panose="020B0502040204020203" pitchFamily="34" charset="0"/>
                <a:cs typeface="Segoe UI Historic" panose="020B0502040204020203" pitchFamily="34" charset="0"/>
              </a:rPr>
              <a:t>Connectors</a:t>
            </a:r>
            <a:endParaRPr lang="en-US"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0" name="Rectangle 9"/>
          <p:cNvSpPr/>
          <p:nvPr/>
        </p:nvSpPr>
        <p:spPr>
          <a:xfrm>
            <a:off x="362216" y="4044636"/>
            <a:ext cx="908647" cy="307777"/>
          </a:xfrm>
          <a:prstGeom prst="rect">
            <a:avLst/>
          </a:prstGeom>
        </p:spPr>
        <p:txBody>
          <a:bodyPr wrap="none">
            <a:spAutoFit/>
          </a:bodyPr>
          <a:lstStyle/>
          <a:p>
            <a:r>
              <a:rPr lang="en-US" sz="1400" b="1" dirty="0">
                <a:latin typeface="Segoe UI Historic" panose="020B0502040204020203" pitchFamily="34" charset="0"/>
                <a:ea typeface="Segoe UI Historic" panose="020B0502040204020203" pitchFamily="34" charset="0"/>
                <a:cs typeface="Segoe UI Historic" panose="020B0502040204020203" pitchFamily="34" charset="0"/>
              </a:rPr>
              <a:t>Protocols</a:t>
            </a:r>
          </a:p>
        </p:txBody>
      </p:sp>
      <p:sp>
        <p:nvSpPr>
          <p:cNvPr id="11" name="Rectangle 10"/>
          <p:cNvSpPr/>
          <p:nvPr/>
        </p:nvSpPr>
        <p:spPr>
          <a:xfrm>
            <a:off x="2079911" y="4065003"/>
            <a:ext cx="1381468" cy="286232"/>
          </a:xfrm>
          <a:prstGeom prst="rect">
            <a:avLst/>
          </a:prstGeom>
        </p:spPr>
        <p:txBody>
          <a:bodyPr wrap="none">
            <a:spAutoFit/>
          </a:bodyPr>
          <a:lstStyle/>
          <a:p>
            <a:pPr>
              <a:lnSpc>
                <a:spcPct val="90000"/>
              </a:lnSpc>
            </a:pPr>
            <a:r>
              <a:rPr lang="en-US" sz="1400" b="1" dirty="0">
                <a:latin typeface="Segoe UI Historic" panose="020B0502040204020203" pitchFamily="34" charset="0"/>
                <a:ea typeface="Segoe UI Historic" panose="020B0502040204020203" pitchFamily="34" charset="0"/>
                <a:cs typeface="Segoe UI Historic" panose="020B0502040204020203" pitchFamily="34" charset="0"/>
              </a:rPr>
              <a:t>BizTalk Services</a:t>
            </a:r>
            <a:endParaRPr lang="en-US"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4" name="Title 1"/>
          <p:cNvSpPr>
            <a:spLocks noGrp="1"/>
          </p:cNvSpPr>
          <p:nvPr>
            <p:ph type="title" idx="4294967295"/>
          </p:nvPr>
        </p:nvSpPr>
        <p:spPr>
          <a:xfrm>
            <a:off x="362216" y="314343"/>
            <a:ext cx="4630738" cy="628650"/>
          </a:xfrm>
        </p:spPr>
        <p:txBody>
          <a:bodyPr anchor="ctr"/>
          <a:lstStyle/>
          <a:p>
            <a:pPr>
              <a:lnSpc>
                <a:spcPct val="100000"/>
              </a:lnSpc>
            </a:pPr>
            <a:r>
              <a:rPr lang="en-US" sz="294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Built-in API Connectors</a:t>
            </a:r>
          </a:p>
        </p:txBody>
      </p:sp>
    </p:spTree>
    <p:extLst>
      <p:ext uri="{BB962C8B-B14F-4D97-AF65-F5344CB8AC3E}">
        <p14:creationId xmlns:p14="http://schemas.microsoft.com/office/powerpoint/2010/main" val="336628333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46"/>
          <p:cNvSpPr txBox="1"/>
          <p:nvPr/>
        </p:nvSpPr>
        <p:spPr>
          <a:xfrm>
            <a:off x="1506663" y="2489437"/>
            <a:ext cx="833883" cy="3046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80" b="0" i="0" u="none" strike="noStrike" kern="1200" cap="none" spc="0" normalizeH="0" baseline="0" noProof="0" dirty="0" smtClean="0">
                <a:ln>
                  <a:noFill/>
                </a:ln>
                <a:solidFill>
                  <a:srgbClr val="002060"/>
                </a:solidFill>
                <a:effectLst/>
                <a:uLnTx/>
                <a:uFillTx/>
                <a:latin typeface="Segoe UI Light" panose="020B0502040204020203" pitchFamily="34" charset="0"/>
                <a:cs typeface="Segoe UI Light" panose="020B0502040204020203" pitchFamily="34" charset="0"/>
              </a:rPr>
              <a:t>Pipelines</a:t>
            </a:r>
            <a:endParaRPr kumimoji="0" lang="en-GB" sz="138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p:txBody>
      </p:sp>
      <p:pic>
        <p:nvPicPr>
          <p:cNvPr id="72" name="Picture 71"/>
          <p:cNvPicPr>
            <a:picLocks noChangeAspect="1"/>
          </p:cNvPicPr>
          <p:nvPr/>
        </p:nvPicPr>
        <p:blipFill>
          <a:blip r:embed="rId2"/>
          <a:stretch>
            <a:fillRect/>
          </a:stretch>
        </p:blipFill>
        <p:spPr>
          <a:xfrm>
            <a:off x="421894" y="1576996"/>
            <a:ext cx="3052944" cy="506851"/>
          </a:xfrm>
          <a:prstGeom prst="rect">
            <a:avLst/>
          </a:prstGeom>
        </p:spPr>
      </p:pic>
      <p:pic>
        <p:nvPicPr>
          <p:cNvPr id="73" name="Picture 72"/>
          <p:cNvPicPr>
            <a:picLocks noChangeAspect="1"/>
          </p:cNvPicPr>
          <p:nvPr/>
        </p:nvPicPr>
        <p:blipFill>
          <a:blip r:embed="rId3"/>
          <a:stretch>
            <a:fillRect/>
          </a:stretch>
        </p:blipFill>
        <p:spPr>
          <a:xfrm>
            <a:off x="421893" y="2048396"/>
            <a:ext cx="3029268" cy="502920"/>
          </a:xfrm>
          <a:prstGeom prst="rect">
            <a:avLst/>
          </a:prstGeom>
        </p:spPr>
      </p:pic>
      <p:pic>
        <p:nvPicPr>
          <p:cNvPr id="74" name="Picture 73"/>
          <p:cNvPicPr>
            <a:picLocks noChangeAspect="1"/>
          </p:cNvPicPr>
          <p:nvPr/>
        </p:nvPicPr>
        <p:blipFill>
          <a:blip r:embed="rId4"/>
          <a:stretch>
            <a:fillRect/>
          </a:stretch>
        </p:blipFill>
        <p:spPr>
          <a:xfrm>
            <a:off x="568219" y="2967587"/>
            <a:ext cx="2023468" cy="989670"/>
          </a:xfrm>
          <a:prstGeom prst="rect">
            <a:avLst/>
          </a:prstGeom>
        </p:spPr>
      </p:pic>
      <p:sp>
        <p:nvSpPr>
          <p:cNvPr id="75" name="TextBox 46"/>
          <p:cNvSpPr txBox="1"/>
          <p:nvPr/>
        </p:nvSpPr>
        <p:spPr>
          <a:xfrm>
            <a:off x="1153329" y="3926586"/>
            <a:ext cx="853247" cy="3046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80" b="0" i="0" u="none" strike="noStrike" kern="1200" cap="none" spc="0" normalizeH="0" baseline="0" noProof="0" dirty="0" smtClean="0">
                <a:ln>
                  <a:noFill/>
                </a:ln>
                <a:solidFill>
                  <a:srgbClr val="002060"/>
                </a:solidFill>
                <a:effectLst/>
                <a:uLnTx/>
                <a:uFillTx/>
                <a:latin typeface="Segoe UI Light" panose="020B0502040204020203" pitchFamily="34" charset="0"/>
                <a:cs typeface="Segoe UI Light" panose="020B0502040204020203" pitchFamily="34" charset="0"/>
              </a:rPr>
              <a:t>Adapters</a:t>
            </a:r>
            <a:endParaRPr kumimoji="0" lang="en-GB" sz="138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p:txBody>
      </p:sp>
      <p:pic>
        <p:nvPicPr>
          <p:cNvPr id="76" name="Picture 75"/>
          <p:cNvPicPr>
            <a:picLocks noChangeAspect="1"/>
          </p:cNvPicPr>
          <p:nvPr/>
        </p:nvPicPr>
        <p:blipFill>
          <a:blip r:embed="rId5"/>
          <a:stretch>
            <a:fillRect/>
          </a:stretch>
        </p:blipFill>
        <p:spPr>
          <a:xfrm>
            <a:off x="3190898" y="2888693"/>
            <a:ext cx="1896984" cy="778125"/>
          </a:xfrm>
          <a:prstGeom prst="rect">
            <a:avLst/>
          </a:prstGeom>
        </p:spPr>
      </p:pic>
      <p:sp>
        <p:nvSpPr>
          <p:cNvPr id="77" name="TextBox 46"/>
          <p:cNvSpPr txBox="1"/>
          <p:nvPr/>
        </p:nvSpPr>
        <p:spPr>
          <a:xfrm>
            <a:off x="3848126" y="3635294"/>
            <a:ext cx="588623" cy="3046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80" b="0" i="0" u="none" strike="noStrike" kern="1200" cap="none" spc="0" normalizeH="0" baseline="0" noProof="0" dirty="0" smtClean="0">
                <a:ln>
                  <a:noFill/>
                </a:ln>
                <a:solidFill>
                  <a:srgbClr val="002060"/>
                </a:solidFill>
                <a:effectLst/>
                <a:uLnTx/>
                <a:uFillTx/>
                <a:latin typeface="Segoe UI Light" panose="020B0502040204020203" pitchFamily="34" charset="0"/>
                <a:cs typeface="Segoe UI Light" panose="020B0502040204020203" pitchFamily="34" charset="0"/>
              </a:rPr>
              <a:t>Maps</a:t>
            </a:r>
            <a:endParaRPr kumimoji="0" lang="en-GB" sz="138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p:txBody>
      </p:sp>
      <p:pic>
        <p:nvPicPr>
          <p:cNvPr id="78" name="Picture 77"/>
          <p:cNvPicPr>
            <a:picLocks noChangeAspect="1"/>
          </p:cNvPicPr>
          <p:nvPr/>
        </p:nvPicPr>
        <p:blipFill>
          <a:blip r:embed="rId6"/>
          <a:stretch>
            <a:fillRect/>
          </a:stretch>
        </p:blipFill>
        <p:spPr>
          <a:xfrm>
            <a:off x="3916718" y="1621830"/>
            <a:ext cx="884853" cy="715307"/>
          </a:xfrm>
          <a:prstGeom prst="rect">
            <a:avLst/>
          </a:prstGeom>
        </p:spPr>
      </p:pic>
      <p:sp>
        <p:nvSpPr>
          <p:cNvPr id="79" name="TextBox 46"/>
          <p:cNvSpPr txBox="1"/>
          <p:nvPr/>
        </p:nvSpPr>
        <p:spPr>
          <a:xfrm>
            <a:off x="4139390" y="2294705"/>
            <a:ext cx="466794" cy="3046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80" b="0" i="0" u="none" strike="noStrike" kern="1200" cap="none" spc="0" normalizeH="0" baseline="0" noProof="0" dirty="0" smtClean="0">
                <a:ln>
                  <a:noFill/>
                </a:ln>
                <a:solidFill>
                  <a:srgbClr val="002060"/>
                </a:solidFill>
                <a:effectLst/>
                <a:uLnTx/>
                <a:uFillTx/>
                <a:latin typeface="Segoe UI Light" panose="020B0502040204020203" pitchFamily="34" charset="0"/>
                <a:cs typeface="Segoe UI Light" panose="020B0502040204020203" pitchFamily="34" charset="0"/>
              </a:rPr>
              <a:t>BRE</a:t>
            </a:r>
            <a:endParaRPr kumimoji="0" lang="en-GB" sz="138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7"/>
          <a:stretch>
            <a:fillRect/>
          </a:stretch>
        </p:blipFill>
        <p:spPr>
          <a:xfrm>
            <a:off x="6036057" y="1802032"/>
            <a:ext cx="2238949" cy="1476140"/>
          </a:xfrm>
          <a:prstGeom prst="rect">
            <a:avLst/>
          </a:prstGeom>
        </p:spPr>
      </p:pic>
      <p:sp>
        <p:nvSpPr>
          <p:cNvPr id="81" name="TextBox 46"/>
          <p:cNvSpPr txBox="1"/>
          <p:nvPr/>
        </p:nvSpPr>
        <p:spPr>
          <a:xfrm>
            <a:off x="6527154" y="3278172"/>
            <a:ext cx="1256754" cy="3046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80" b="0" i="0" u="none" strike="noStrike" kern="1200" cap="none" spc="0" normalizeH="0" baseline="0" noProof="0" dirty="0" smtClean="0">
                <a:ln>
                  <a:noFill/>
                </a:ln>
                <a:solidFill>
                  <a:srgbClr val="002060"/>
                </a:solidFill>
                <a:effectLst/>
                <a:uLnTx/>
                <a:uFillTx/>
                <a:latin typeface="Segoe UI Light" panose="020B0502040204020203" pitchFamily="34" charset="0"/>
                <a:cs typeface="Segoe UI Light" panose="020B0502040204020203" pitchFamily="34" charset="0"/>
              </a:rPr>
              <a:t>Orchestrations</a:t>
            </a:r>
            <a:endParaRPr kumimoji="0" lang="en-GB" sz="138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p:txBody>
      </p:sp>
      <p:cxnSp>
        <p:nvCxnSpPr>
          <p:cNvPr id="82" name="Straight Connector 81"/>
          <p:cNvCxnSpPr/>
          <p:nvPr/>
        </p:nvCxnSpPr>
        <p:spPr>
          <a:xfrm flipH="1">
            <a:off x="5380976" y="1608936"/>
            <a:ext cx="13578" cy="4382431"/>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3279" y="4309876"/>
            <a:ext cx="8686948" cy="0"/>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6361549" y="4480695"/>
            <a:ext cx="1937783" cy="1368598"/>
            <a:chOff x="8878944" y="3895961"/>
            <a:chExt cx="2635519" cy="1861388"/>
          </a:xfrm>
        </p:grpSpPr>
        <p:grpSp>
          <p:nvGrpSpPr>
            <p:cNvPr id="86" name="Group 85"/>
            <p:cNvGrpSpPr/>
            <p:nvPr/>
          </p:nvGrpSpPr>
          <p:grpSpPr>
            <a:xfrm>
              <a:off x="8878944" y="4823444"/>
              <a:ext cx="2635519" cy="933905"/>
              <a:chOff x="8881767" y="4696209"/>
              <a:chExt cx="2584077" cy="915676"/>
            </a:xfrm>
          </p:grpSpPr>
          <p:sp>
            <p:nvSpPr>
              <p:cNvPr id="88" name="TextBox 87"/>
              <p:cNvSpPr txBox="1"/>
              <p:nvPr/>
            </p:nvSpPr>
            <p:spPr>
              <a:xfrm>
                <a:off x="8881767" y="4696209"/>
                <a:ext cx="2584077" cy="405724"/>
              </a:xfrm>
              <a:prstGeom prst="rect">
                <a:avLst/>
              </a:prstGeom>
              <a:noFill/>
            </p:spPr>
            <p:txBody>
              <a:bodyPr wrap="square" rtlCol="0">
                <a:spAutoFit/>
              </a:bodyPr>
              <a:lstStyle/>
              <a:p>
                <a:pPr algn="ctr" defTabSz="672358">
                  <a:defRPr/>
                </a:pPr>
                <a:r>
                  <a:rPr lang="en-US" sz="1377" b="1" kern="0" cap="all" dirty="0"/>
                  <a:t>LOGIC Apps</a:t>
                </a:r>
              </a:p>
            </p:txBody>
          </p:sp>
          <p:sp>
            <p:nvSpPr>
              <p:cNvPr id="89" name="TextBox 88"/>
              <p:cNvSpPr txBox="1"/>
              <p:nvPr/>
            </p:nvSpPr>
            <p:spPr>
              <a:xfrm>
                <a:off x="8881767" y="5112533"/>
                <a:ext cx="2584077" cy="499352"/>
              </a:xfrm>
              <a:prstGeom prst="rect">
                <a:avLst/>
              </a:prstGeom>
              <a:noFill/>
            </p:spPr>
            <p:txBody>
              <a:bodyPr wrap="square" lIns="137141" rIns="137141" rtlCol="0">
                <a:spAutoFit/>
              </a:bodyPr>
              <a:lstStyle/>
              <a:p>
                <a:pPr algn="ctr" defTabSz="672358">
                  <a:lnSpc>
                    <a:spcPts val="1125"/>
                  </a:lnSpc>
                  <a:defRPr/>
                </a:pPr>
                <a:r>
                  <a:rPr lang="en-US" sz="1050" b="1" kern="0" dirty="0">
                    <a:latin typeface="Segoe UI Light"/>
                  </a:rPr>
                  <a:t>Automate business process across SaaS and on-premises </a:t>
                </a:r>
              </a:p>
            </p:txBody>
          </p:sp>
        </p:grpSp>
        <p:pic>
          <p:nvPicPr>
            <p:cNvPr id="87" name="Picture 86"/>
            <p:cNvPicPr>
              <a:picLocks noChangeAspect="1"/>
            </p:cNvPicPr>
            <p:nvPr/>
          </p:nvPicPr>
          <p:blipFill>
            <a:blip r:embed="rId8">
              <a:duotone>
                <a:prstClr val="black"/>
                <a:schemeClr val="accent5">
                  <a:tint val="45000"/>
                  <a:satMod val="400000"/>
                </a:schemeClr>
              </a:duotone>
            </a:blip>
            <a:stretch>
              <a:fillRect/>
            </a:stretch>
          </p:blipFill>
          <p:spPr>
            <a:xfrm>
              <a:off x="9803408" y="3895961"/>
              <a:ext cx="727877" cy="727065"/>
            </a:xfrm>
            <a:prstGeom prst="rect">
              <a:avLst/>
            </a:prstGeom>
          </p:spPr>
        </p:pic>
      </p:grpSp>
      <p:grpSp>
        <p:nvGrpSpPr>
          <p:cNvPr id="90" name="Group 89"/>
          <p:cNvGrpSpPr/>
          <p:nvPr/>
        </p:nvGrpSpPr>
        <p:grpSpPr>
          <a:xfrm>
            <a:off x="1622795" y="4480695"/>
            <a:ext cx="1937783" cy="1412152"/>
            <a:chOff x="6276897" y="3849484"/>
            <a:chExt cx="2584077" cy="1883136"/>
          </a:xfrm>
          <a:gradFill>
            <a:gsLst>
              <a:gs pos="98000">
                <a:schemeClr val="bg1">
                  <a:lumMod val="75000"/>
                </a:schemeClr>
              </a:gs>
              <a:gs pos="0">
                <a:schemeClr val="tx2">
                  <a:lumMod val="25000"/>
                </a:schemeClr>
              </a:gs>
            </a:gsLst>
            <a:lin ang="5400000" scaled="1"/>
          </a:gradFill>
        </p:grpSpPr>
        <p:sp>
          <p:nvSpPr>
            <p:cNvPr id="91" name="TextBox 90"/>
            <p:cNvSpPr txBox="1"/>
            <p:nvPr/>
          </p:nvSpPr>
          <p:spPr>
            <a:xfrm>
              <a:off x="6276897" y="4696210"/>
              <a:ext cx="2584077" cy="503821"/>
            </a:xfrm>
            <a:prstGeom prst="flowChartOffpageConnector">
              <a:avLst/>
            </a:prstGeom>
            <a:noFill/>
          </p:spPr>
          <p:txBody>
            <a:bodyPr wrap="square" rtlCol="0">
              <a:spAutoFit/>
            </a:bodyPr>
            <a:lstStyle/>
            <a:p>
              <a:pPr algn="ctr" defTabSz="672358">
                <a:defRPr/>
              </a:pPr>
              <a:r>
                <a:rPr lang="en-US" sz="1377" b="1" kern="0" cap="all" dirty="0" err="1"/>
                <a:t>Api</a:t>
              </a:r>
              <a:r>
                <a:rPr lang="en-US" sz="1377" b="1" kern="0" cap="all" dirty="0"/>
                <a:t> Apps</a:t>
              </a:r>
            </a:p>
          </p:txBody>
        </p:sp>
        <p:sp>
          <p:nvSpPr>
            <p:cNvPr id="92" name="TextBox 91"/>
            <p:cNvSpPr txBox="1"/>
            <p:nvPr/>
          </p:nvSpPr>
          <p:spPr>
            <a:xfrm>
              <a:off x="6276897" y="5112533"/>
              <a:ext cx="2584077" cy="620087"/>
            </a:xfrm>
            <a:prstGeom prst="flowChartOffpageConnector">
              <a:avLst/>
            </a:prstGeom>
            <a:noFill/>
          </p:spPr>
          <p:txBody>
            <a:bodyPr wrap="square" lIns="137141" rIns="137141" rtlCol="0">
              <a:spAutoFit/>
            </a:bodyPr>
            <a:lstStyle/>
            <a:p>
              <a:pPr algn="ctr" defTabSz="672358">
                <a:lnSpc>
                  <a:spcPts val="1125"/>
                </a:lnSpc>
                <a:defRPr/>
              </a:pPr>
              <a:r>
                <a:rPr lang="en-US" sz="1050" b="1" kern="0" dirty="0">
                  <a:latin typeface="Segoe UI Light"/>
                </a:rPr>
                <a:t>Easily build and consume APIs in the cloud</a:t>
              </a:r>
            </a:p>
          </p:txBody>
        </p:sp>
        <p:pic>
          <p:nvPicPr>
            <p:cNvPr id="93" name="Picture 92"/>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
        <p:nvSpPr>
          <p:cNvPr id="96" name="Title 1"/>
          <p:cNvSpPr txBox="1">
            <a:spLocks/>
          </p:cNvSpPr>
          <p:nvPr/>
        </p:nvSpPr>
        <p:spPr>
          <a:xfrm>
            <a:off x="362215" y="314342"/>
            <a:ext cx="6898393" cy="7559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1"/>
                </a:solidFill>
                <a:latin typeface="+mj-lt"/>
                <a:ea typeface="+mj-ea"/>
                <a:cs typeface="+mj-cs"/>
              </a:defRPr>
            </a:lvl1pPr>
          </a:lstStyle>
          <a:p>
            <a:r>
              <a:rPr lang="en-US" sz="294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How BizTalk fits in Azure APP </a:t>
            </a:r>
            <a:r>
              <a:rPr lang="en-US" sz="2940" dirty="0" smtClean="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Services</a:t>
            </a:r>
          </a:p>
          <a:p>
            <a:r>
              <a:rPr lang="en-US" sz="2400" dirty="0" smtClean="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basic </a:t>
            </a:r>
            <a:r>
              <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features </a:t>
            </a:r>
            <a:r>
              <a:rPr lang="en-US" sz="2400" dirty="0" smtClean="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comparison</a:t>
            </a:r>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605998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500" fill="hold"/>
                                        <p:tgtEl>
                                          <p:spTgt spid="83"/>
                                        </p:tgtEl>
                                        <p:attrNameLst>
                                          <p:attrName>ppt_x</p:attrName>
                                        </p:attrNameLst>
                                      </p:cBhvr>
                                      <p:tavLst>
                                        <p:tav tm="0">
                                          <p:val>
                                            <p:strVal val="0-#ppt_w/2"/>
                                          </p:val>
                                        </p:tav>
                                        <p:tav tm="100000">
                                          <p:val>
                                            <p:strVal val="#ppt_x"/>
                                          </p:val>
                                        </p:tav>
                                      </p:tavLst>
                                    </p:anim>
                                    <p:anim calcmode="lin" valueType="num">
                                      <p:cBhvr additive="base">
                                        <p:cTn id="12" dur="500" fill="hold"/>
                                        <p:tgtEl>
                                          <p:spTgt spid="8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827" y="2281631"/>
            <a:ext cx="2099469" cy="2099469"/>
          </a:xfrm>
          <a:prstGeom prst="rect">
            <a:avLst/>
          </a:prstGeom>
        </p:spPr>
      </p:pic>
      <p:sp>
        <p:nvSpPr>
          <p:cNvPr id="2" name="TextBox 1"/>
          <p:cNvSpPr txBox="1"/>
          <p:nvPr/>
        </p:nvSpPr>
        <p:spPr>
          <a:xfrm>
            <a:off x="4080681" y="2546535"/>
            <a:ext cx="3877985" cy="1569660"/>
          </a:xfrm>
          <a:prstGeom prst="rect">
            <a:avLst/>
          </a:prstGeom>
          <a:noFill/>
        </p:spPr>
        <p:txBody>
          <a:bodyPr wrap="none" rtlCol="0">
            <a:spAutoFit/>
          </a:bodyPr>
          <a:lstStyle/>
          <a:p>
            <a:r>
              <a:rPr lang="en-US" sz="9600" dirty="0" smtClean="0"/>
              <a:t>DEMO</a:t>
            </a:r>
            <a:endParaRPr lang="pt-PT" sz="9600" dirty="0"/>
          </a:p>
        </p:txBody>
      </p:sp>
    </p:spTree>
    <p:extLst>
      <p:ext uri="{BB962C8B-B14F-4D97-AF65-F5344CB8AC3E}">
        <p14:creationId xmlns:p14="http://schemas.microsoft.com/office/powerpoint/2010/main" val="270089815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57414" y="4180442"/>
            <a:ext cx="7426580" cy="1789269"/>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900573" y="4180443"/>
            <a:ext cx="7342855" cy="536800"/>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514" indent="-338514" defTabSz="672358">
              <a:lnSpc>
                <a:spcPct val="90000"/>
              </a:lnSpc>
              <a:spcBef>
                <a:spcPct val="20000"/>
              </a:spcBef>
              <a:buSzPct val="90000"/>
              <a:buBlip>
                <a:blip r:embed="rId5"/>
              </a:buBlip>
            </a:pPr>
            <a:endParaRPr lang="en-US" sz="1765" dirty="0">
              <a:gradFill>
                <a:gsLst>
                  <a:gs pos="0">
                    <a:srgbClr val="FFFFFF"/>
                  </a:gs>
                  <a:gs pos="100000">
                    <a:srgbClr val="FFFFFF"/>
                  </a:gs>
                </a:gsLst>
                <a:lin ang="5400000" scaled="0"/>
              </a:gradFill>
            </a:endParaRPr>
          </a:p>
        </p:txBody>
      </p:sp>
      <p:grpSp>
        <p:nvGrpSpPr>
          <p:cNvPr id="4" name="Group 3"/>
          <p:cNvGrpSpPr/>
          <p:nvPr/>
        </p:nvGrpSpPr>
        <p:grpSpPr>
          <a:xfrm>
            <a:off x="2945708" y="2211281"/>
            <a:ext cx="5295016" cy="1973605"/>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514" indent="-338514" defTabSz="672358">
                <a:lnSpc>
                  <a:spcPct val="90000"/>
                </a:lnSpc>
                <a:spcBef>
                  <a:spcPct val="20000"/>
                </a:spcBef>
                <a:buSzPct val="90000"/>
                <a:buBlip>
                  <a:blip r:embed="rId5"/>
                </a:buBlip>
              </a:pPr>
              <a:endParaRPr lang="en-US" sz="1765" dirty="0">
                <a:gradFill>
                  <a:gsLst>
                    <a:gs pos="0">
                      <a:srgbClr val="FFFFFF"/>
                    </a:gs>
                    <a:gs pos="100000">
                      <a:srgbClr val="FFFFFF"/>
                    </a:gs>
                  </a:gsLst>
                  <a:lin ang="5400000" scaled="0"/>
                </a:gradFill>
              </a:endParaRPr>
            </a:p>
          </p:txBody>
        </p:sp>
        <p:sp>
          <p:nvSpPr>
            <p:cNvPr id="6" name="Rectangle 5"/>
            <p:cNvSpPr/>
            <p:nvPr/>
          </p:nvSpPr>
          <p:spPr>
            <a:xfrm>
              <a:off x="587869" y="2608236"/>
              <a:ext cx="11013088" cy="122377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632671" lvl="1" indent="-296491" defTabSz="672358">
                <a:lnSpc>
                  <a:spcPct val="90000"/>
                </a:lnSpc>
                <a:spcBef>
                  <a:spcPct val="20000"/>
                </a:spcBef>
                <a:buSzPct val="105000"/>
                <a:buBlip>
                  <a:blip r:embed="rId6"/>
                </a:buBlip>
              </a:pPr>
              <a:r>
                <a:rPr lang="en-US" sz="1765" dirty="0">
                  <a:solidFill>
                    <a:srgbClr val="FFFFFF">
                      <a:alpha val="99000"/>
                    </a:srgbClr>
                  </a:solidFill>
                </a:rPr>
                <a:t>sandro.pereira@devscope.net</a:t>
              </a:r>
            </a:p>
            <a:p>
              <a:pPr marL="632671" lvl="1" indent="-296491" defTabSz="672358">
                <a:lnSpc>
                  <a:spcPct val="90000"/>
                </a:lnSpc>
                <a:spcBef>
                  <a:spcPct val="20000"/>
                </a:spcBef>
                <a:buSzPct val="105000"/>
                <a:buBlip>
                  <a:blip r:embed="rId6"/>
                </a:buBlip>
              </a:pPr>
              <a:r>
                <a:rPr lang="en-US" sz="1765" noProof="1">
                  <a:solidFill>
                    <a:srgbClr val="FFFFFF">
                      <a:alpha val="99000"/>
                    </a:srgbClr>
                  </a:solidFill>
                </a:rPr>
                <a:t>linkedin.com/in/sandropereira</a:t>
              </a:r>
            </a:p>
            <a:p>
              <a:pPr marL="632671" lvl="1" indent="-296491" defTabSz="672358">
                <a:lnSpc>
                  <a:spcPct val="90000"/>
                </a:lnSpc>
                <a:spcBef>
                  <a:spcPct val="20000"/>
                </a:spcBef>
                <a:buSzPct val="105000"/>
                <a:buBlip>
                  <a:blip r:embed="rId6"/>
                </a:buBlip>
              </a:pPr>
              <a:r>
                <a:rPr lang="en-US" sz="1765" dirty="0">
                  <a:solidFill>
                    <a:srgbClr val="FFFFFF">
                      <a:alpha val="99000"/>
                    </a:srgbClr>
                  </a:solidFill>
                </a:rPr>
                <a:t>@sandro_asp </a:t>
              </a:r>
            </a:p>
            <a:p>
              <a:pPr marL="632671" lvl="1" indent="-296491" defTabSz="672358">
                <a:lnSpc>
                  <a:spcPct val="90000"/>
                </a:lnSpc>
                <a:spcBef>
                  <a:spcPct val="20000"/>
                </a:spcBef>
                <a:buSzPct val="105000"/>
                <a:buBlip>
                  <a:blip r:embed="rId6"/>
                </a:buBlip>
              </a:pPr>
              <a:r>
                <a:rPr lang="en-US" sz="1765" dirty="0">
                  <a:solidFill>
                    <a:srgbClr val="FFFFFF">
                      <a:alpha val="99000"/>
                    </a:srgbClr>
                  </a:solidFill>
                </a:rPr>
                <a:t>sandroaspbiztalkblog.wordpress.com</a:t>
              </a:r>
            </a:p>
          </p:txBody>
        </p:sp>
      </p:grpSp>
      <p:sp>
        <p:nvSpPr>
          <p:cNvPr id="7" name="Title 1"/>
          <p:cNvSpPr>
            <a:spLocks noGrp="1"/>
          </p:cNvSpPr>
          <p:nvPr/>
        </p:nvSpPr>
        <p:spPr>
          <a:xfrm>
            <a:off x="324383" y="677506"/>
            <a:ext cx="3292273" cy="97770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7059" b="1" dirty="0">
                <a:gradFill flip="none" rotWithShape="1">
                  <a:gsLst>
                    <a:gs pos="0">
                      <a:srgbClr val="FFFFFF"/>
                    </a:gs>
                    <a:gs pos="86000">
                      <a:srgbClr val="FFFFFF"/>
                    </a:gs>
                  </a:gsLst>
                  <a:lin ang="5400000" scaled="0"/>
                  <a:tileRect/>
                </a:gradFill>
                <a:latin typeface="Arial (Headings)"/>
              </a:rPr>
              <a:t>Thanks</a:t>
            </a:r>
            <a:endParaRPr sz="3235" dirty="0">
              <a:gradFill flip="none" rotWithShape="1">
                <a:gsLst>
                  <a:gs pos="0">
                    <a:srgbClr val="FFFFFF"/>
                  </a:gs>
                  <a:gs pos="86000">
                    <a:srgbClr val="FFFFFF"/>
                  </a:gs>
                </a:gsLst>
                <a:lin ang="5400000" scaled="0"/>
                <a:tileRect/>
              </a:gradFill>
              <a:latin typeface="Arial (Headings)"/>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868" y="2211280"/>
            <a:ext cx="2047840" cy="1973606"/>
          </a:xfrm>
          <a:prstGeom prst="rect">
            <a:avLst/>
          </a:prstGeom>
        </p:spPr>
      </p:pic>
      <p:sp>
        <p:nvSpPr>
          <p:cNvPr id="12" name="Text Placeholder 30"/>
          <p:cNvSpPr txBox="1">
            <a:spLocks/>
          </p:cNvSpPr>
          <p:nvPr/>
        </p:nvSpPr>
        <p:spPr>
          <a:xfrm>
            <a:off x="6372108" y="4223165"/>
            <a:ext cx="2177562" cy="616292"/>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685845"/>
            <a:r>
              <a:rPr lang="pt-PT" sz="1471" b="1" dirty="0">
                <a:gradFill>
                  <a:gsLst>
                    <a:gs pos="1250">
                      <a:srgbClr val="FFFFFF"/>
                    </a:gs>
                    <a:gs pos="100000">
                      <a:srgbClr val="FFFFFF"/>
                    </a:gs>
                  </a:gsLst>
                  <a:lin ang="5400000" scaled="0"/>
                </a:gradFill>
              </a:rPr>
              <a:t>+351 223 751 350</a:t>
            </a:r>
          </a:p>
          <a:p>
            <a:pPr defTabSz="685845"/>
            <a:r>
              <a:rPr lang="pt-PT" sz="1471"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1" y="4094530"/>
            <a:ext cx="1697236" cy="713069"/>
          </a:xfrm>
          <a:prstGeom prst="rect">
            <a:avLst/>
          </a:prstGeom>
        </p:spPr>
      </p:pic>
    </p:spTree>
    <p:extLst>
      <p:ext uri="{BB962C8B-B14F-4D97-AF65-F5344CB8AC3E}">
        <p14:creationId xmlns:p14="http://schemas.microsoft.com/office/powerpoint/2010/main" val="746186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197" y="1854216"/>
            <a:ext cx="2559212" cy="1425617"/>
          </a:xfrm>
          <a:prstGeom prst="rect">
            <a:avLst/>
          </a:prstGeom>
        </p:spPr>
      </p:pic>
      <p:sp>
        <p:nvSpPr>
          <p:cNvPr id="2" name="Title 1"/>
          <p:cNvSpPr>
            <a:spLocks noGrp="1"/>
          </p:cNvSpPr>
          <p:nvPr>
            <p:ph type="title"/>
          </p:nvPr>
        </p:nvSpPr>
        <p:spPr/>
        <p:txBody>
          <a:bodyPr/>
          <a:lstStyle/>
          <a:p>
            <a:r>
              <a:rPr lang="pt-PT" dirty="0" smtClean="0"/>
              <a:t>Our Main Sponsors: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34" y="2166235"/>
            <a:ext cx="2778096" cy="98050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964" y="4010936"/>
            <a:ext cx="3083085" cy="7161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20" y="3439806"/>
            <a:ext cx="2567103" cy="1810268"/>
          </a:xfrm>
          <a:prstGeom prst="rect">
            <a:avLst/>
          </a:prstGeom>
        </p:spPr>
      </p:pic>
      <p:pic>
        <p:nvPicPr>
          <p:cNvPr id="13" name="Imagem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316" y="2303503"/>
            <a:ext cx="2531648" cy="705967"/>
          </a:xfrm>
          <a:prstGeom prst="rect">
            <a:avLst/>
          </a:prstGeom>
        </p:spPr>
      </p:pic>
      <p:pic>
        <p:nvPicPr>
          <p:cNvPr id="14" name="Imagem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2088" y="3952351"/>
            <a:ext cx="2504712" cy="785177"/>
          </a:xfrm>
          <a:prstGeom prst="rect">
            <a:avLst/>
          </a:prstGeom>
        </p:spPr>
      </p:pic>
      <p:pic>
        <p:nvPicPr>
          <p:cNvPr id="15" name="Imagem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3119" y="5104232"/>
            <a:ext cx="2796930" cy="815491"/>
          </a:xfrm>
          <a:prstGeom prst="rect">
            <a:avLst/>
          </a:prstGeom>
        </p:spPr>
      </p:pic>
    </p:spTree>
    <p:extLst>
      <p:ext uri="{BB962C8B-B14F-4D97-AF65-F5344CB8AC3E}">
        <p14:creationId xmlns:p14="http://schemas.microsoft.com/office/powerpoint/2010/main" val="366652924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Say </a:t>
            </a:r>
            <a:r>
              <a:rPr lang="pt-PT" dirty="0" smtClean="0"/>
              <a:t>Thank you to </a:t>
            </a:r>
            <a:r>
              <a:rPr lang="pt-PT" b="1" dirty="0" smtClean="0"/>
              <a:t>Volunteers</a:t>
            </a:r>
            <a:r>
              <a:rPr lang="pt-PT" dirty="0" smtClean="0"/>
              <a:t>:</a:t>
            </a:r>
            <a:endParaRPr lang="en-US" dirty="0"/>
          </a:p>
        </p:txBody>
      </p:sp>
      <p:sp>
        <p:nvSpPr>
          <p:cNvPr id="3" name="Content Placeholder 2"/>
          <p:cNvSpPr>
            <a:spLocks noGrp="1"/>
          </p:cNvSpPr>
          <p:nvPr>
            <p:ph idx="1"/>
          </p:nvPr>
        </p:nvSpPr>
        <p:spPr>
          <a:xfrm>
            <a:off x="457200" y="1417638"/>
            <a:ext cx="8229600" cy="4708525"/>
          </a:xfrm>
        </p:spPr>
        <p:txBody>
          <a:bodyPr/>
          <a:lstStyle/>
          <a:p>
            <a:r>
              <a:rPr lang="pt-PT" dirty="0" smtClean="0"/>
              <a:t>They spend their </a:t>
            </a:r>
            <a:r>
              <a:rPr lang="pt-PT" b="1" u="sng" dirty="0" smtClean="0"/>
              <a:t>FREE</a:t>
            </a:r>
            <a:r>
              <a:rPr lang="pt-PT" dirty="0" smtClean="0"/>
              <a:t> time to give you this event.</a:t>
            </a:r>
          </a:p>
          <a:p>
            <a:r>
              <a:rPr lang="pt-PT" dirty="0" smtClean="0"/>
              <a:t>Because </a:t>
            </a:r>
            <a:r>
              <a:rPr lang="pt-PT" u="sng" dirty="0" smtClean="0"/>
              <a:t>they are crazy</a:t>
            </a:r>
            <a:r>
              <a:rPr lang="pt-PT" dirty="0" smtClean="0"/>
              <a:t>. </a:t>
            </a:r>
            <a:r>
              <a:rPr lang="pt-PT" dirty="0" smtClean="0">
                <a:sym typeface="Wingdings" panose="05000000000000000000" pitchFamily="2" charset="2"/>
              </a:rPr>
              <a:t></a:t>
            </a:r>
            <a:endParaRPr lang="pt-PT" dirty="0" smtClean="0"/>
          </a:p>
          <a:p>
            <a:r>
              <a:rPr lang="pt-PT" dirty="0" smtClean="0"/>
              <a:t>Because they want </a:t>
            </a:r>
            <a:r>
              <a:rPr lang="pt-PT" b="1" dirty="0" smtClean="0"/>
              <a:t>YOU</a:t>
            </a:r>
            <a:r>
              <a:rPr lang="pt-PT" dirty="0" smtClean="0"/>
              <a:t> </a:t>
            </a:r>
            <a:br>
              <a:rPr lang="pt-PT" dirty="0" smtClean="0"/>
            </a:br>
            <a:r>
              <a:rPr lang="pt-PT" dirty="0" smtClean="0"/>
              <a:t>		</a:t>
            </a:r>
            <a:r>
              <a:rPr lang="pt-PT" u="sng" dirty="0" smtClean="0"/>
              <a:t>to learn from the BEST IN THE WORLD</a:t>
            </a:r>
            <a:r>
              <a:rPr lang="pt-PT" dirty="0" smtClean="0"/>
              <a:t>. </a:t>
            </a:r>
          </a:p>
          <a:p>
            <a:endParaRPr lang="en-US" dirty="0"/>
          </a:p>
        </p:txBody>
      </p:sp>
    </p:spTree>
    <p:extLst>
      <p:ext uri="{BB962C8B-B14F-4D97-AF65-F5344CB8AC3E}">
        <p14:creationId xmlns:p14="http://schemas.microsoft.com/office/powerpoint/2010/main" val="15041635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Sponsor Sessions </a:t>
            </a:r>
            <a:r>
              <a:rPr lang="pt-PT" dirty="0" err="1" smtClean="0"/>
              <a:t>at</a:t>
            </a:r>
            <a:r>
              <a:rPr lang="pt-PT" dirty="0" smtClean="0"/>
              <a:t> </a:t>
            </a:r>
            <a:r>
              <a:rPr lang="pt-PT" b="1" u="sng" dirty="0" smtClean="0"/>
              <a:t>15:25</a:t>
            </a:r>
            <a:endParaRPr lang="en-US" b="1" u="sng" dirty="0"/>
          </a:p>
        </p:txBody>
      </p:sp>
      <p:sp>
        <p:nvSpPr>
          <p:cNvPr id="6" name="Content Placeholder 2"/>
          <p:cNvSpPr>
            <a:spLocks noGrp="1"/>
          </p:cNvSpPr>
          <p:nvPr>
            <p:ph idx="1"/>
          </p:nvPr>
        </p:nvSpPr>
        <p:spPr>
          <a:xfrm>
            <a:off x="457200" y="1600201"/>
            <a:ext cx="7099300" cy="4356100"/>
          </a:xfrm>
        </p:spPr>
        <p:txBody>
          <a:bodyPr>
            <a:normAutofit/>
          </a:bodyPr>
          <a:lstStyle/>
          <a:p>
            <a:r>
              <a:rPr lang="pt-PT" dirty="0" smtClean="0"/>
              <a:t>Don’t </a:t>
            </a:r>
            <a:r>
              <a:rPr lang="pt-PT" dirty="0"/>
              <a:t>miss them, they might be getting distributing some </a:t>
            </a:r>
            <a:r>
              <a:rPr lang="pt-PT" b="1" u="sng" dirty="0"/>
              <a:t>awesome prizes</a:t>
            </a:r>
            <a:r>
              <a:rPr lang="pt-PT" dirty="0"/>
              <a:t>!</a:t>
            </a:r>
          </a:p>
          <a:p>
            <a:pPr marL="0" indent="0">
              <a:buNone/>
            </a:pPr>
            <a:endParaRPr lang="pt-PT"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40" y="4737052"/>
            <a:ext cx="4059843" cy="1059900"/>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30878"/>
            <a:ext cx="3976520" cy="1020019"/>
          </a:xfrm>
          <a:prstGeom prst="rect">
            <a:avLst/>
          </a:prstGeo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043" y="3100940"/>
            <a:ext cx="4084151" cy="2274872"/>
          </a:xfrm>
          <a:prstGeom prst="rect">
            <a:avLst/>
          </a:prstGeom>
        </p:spPr>
      </p:pic>
    </p:spTree>
    <p:extLst>
      <p:ext uri="{BB962C8B-B14F-4D97-AF65-F5344CB8AC3E}">
        <p14:creationId xmlns:p14="http://schemas.microsoft.com/office/powerpoint/2010/main" val="265788495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57414" y="4180442"/>
            <a:ext cx="7426580" cy="1789269"/>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900573" y="4180443"/>
            <a:ext cx="7342855" cy="536800"/>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514" indent="-338514" defTabSz="672358">
              <a:lnSpc>
                <a:spcPct val="90000"/>
              </a:lnSpc>
              <a:spcBef>
                <a:spcPct val="20000"/>
              </a:spcBef>
              <a:buSzPct val="90000"/>
              <a:buBlip>
                <a:blip r:embed="rId5"/>
              </a:buBlip>
            </a:pPr>
            <a:endParaRPr lang="en-US" sz="1765" dirty="0">
              <a:gradFill>
                <a:gsLst>
                  <a:gs pos="0">
                    <a:srgbClr val="FFFFFF"/>
                  </a:gs>
                  <a:gs pos="100000">
                    <a:srgbClr val="FFFFFF"/>
                  </a:gs>
                </a:gsLst>
                <a:lin ang="5400000" scaled="0"/>
              </a:gradFill>
            </a:endParaRPr>
          </a:p>
        </p:txBody>
      </p:sp>
      <p:grpSp>
        <p:nvGrpSpPr>
          <p:cNvPr id="4" name="Group 3"/>
          <p:cNvGrpSpPr/>
          <p:nvPr/>
        </p:nvGrpSpPr>
        <p:grpSpPr>
          <a:xfrm>
            <a:off x="2930725" y="2211281"/>
            <a:ext cx="5309998" cy="1973605"/>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7229" tIns="100848" rIns="67229" bIns="100848"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338514" indent="-338514" defTabSz="672358">
                <a:lnSpc>
                  <a:spcPct val="90000"/>
                </a:lnSpc>
                <a:spcBef>
                  <a:spcPct val="20000"/>
                </a:spcBef>
                <a:buSzPct val="90000"/>
                <a:buBlip>
                  <a:blip r:embed="rId5"/>
                </a:buBlip>
              </a:pPr>
              <a:endParaRPr lang="en-US" sz="1765" dirty="0">
                <a:gradFill>
                  <a:gsLst>
                    <a:gs pos="0">
                      <a:srgbClr val="FFFFFF"/>
                    </a:gs>
                    <a:gs pos="100000">
                      <a:srgbClr val="FFFFFF"/>
                    </a:gs>
                  </a:gsLst>
                  <a:lin ang="5400000" scaled="0"/>
                </a:gradFill>
              </a:endParaRPr>
            </a:p>
          </p:txBody>
        </p:sp>
        <p:sp>
          <p:nvSpPr>
            <p:cNvPr id="6" name="Rectangle 5"/>
            <p:cNvSpPr/>
            <p:nvPr/>
          </p:nvSpPr>
          <p:spPr>
            <a:xfrm>
              <a:off x="476254" y="3205405"/>
              <a:ext cx="11013087" cy="1035205"/>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632671" lvl="1" indent="-296491" defTabSz="672358">
                <a:lnSpc>
                  <a:spcPct val="90000"/>
                </a:lnSpc>
                <a:spcBef>
                  <a:spcPct val="20000"/>
                </a:spcBef>
                <a:buSzPct val="105000"/>
                <a:buBlip>
                  <a:blip r:embed="rId6"/>
                </a:buBlip>
              </a:pPr>
              <a:r>
                <a:rPr lang="en-US" sz="1471" dirty="0">
                  <a:solidFill>
                    <a:srgbClr val="FFFFFF">
                      <a:alpha val="99000"/>
                    </a:srgbClr>
                  </a:solidFill>
                </a:rPr>
                <a:t>sandro.pereira@devscope.net</a:t>
              </a:r>
            </a:p>
            <a:p>
              <a:pPr marL="632671" lvl="1" indent="-296491" defTabSz="672358">
                <a:lnSpc>
                  <a:spcPct val="90000"/>
                </a:lnSpc>
                <a:spcBef>
                  <a:spcPct val="20000"/>
                </a:spcBef>
                <a:buSzPct val="105000"/>
                <a:buBlip>
                  <a:blip r:embed="rId6"/>
                </a:buBlip>
              </a:pPr>
              <a:r>
                <a:rPr lang="en-US" sz="1471" noProof="1">
                  <a:solidFill>
                    <a:srgbClr val="FFFFFF">
                      <a:alpha val="99000"/>
                    </a:srgbClr>
                  </a:solidFill>
                </a:rPr>
                <a:t>linkedin.com/in/sandropereira</a:t>
              </a:r>
            </a:p>
            <a:p>
              <a:pPr marL="632671" lvl="1" indent="-296491" defTabSz="672358">
                <a:lnSpc>
                  <a:spcPct val="90000"/>
                </a:lnSpc>
                <a:spcBef>
                  <a:spcPct val="20000"/>
                </a:spcBef>
                <a:buSzPct val="105000"/>
                <a:buBlip>
                  <a:blip r:embed="rId6"/>
                </a:buBlip>
              </a:pPr>
              <a:r>
                <a:rPr lang="en-US" sz="1471" dirty="0">
                  <a:solidFill>
                    <a:srgbClr val="FFFFFF">
                      <a:alpha val="99000"/>
                    </a:srgbClr>
                  </a:solidFill>
                </a:rPr>
                <a:t>@sandro_asp </a:t>
              </a:r>
            </a:p>
            <a:p>
              <a:pPr marL="632671" lvl="1" indent="-296491" defTabSz="672358">
                <a:lnSpc>
                  <a:spcPct val="90000"/>
                </a:lnSpc>
                <a:spcBef>
                  <a:spcPct val="20000"/>
                </a:spcBef>
                <a:buSzPct val="105000"/>
                <a:buBlip>
                  <a:blip r:embed="rId6"/>
                </a:buBlip>
              </a:pPr>
              <a:r>
                <a:rPr lang="en-US" sz="1471" dirty="0">
                  <a:solidFill>
                    <a:srgbClr val="FFFFFF">
                      <a:alpha val="99000"/>
                    </a:srgbClr>
                  </a:solidFill>
                </a:rPr>
                <a:t>sandroaspbiztalkblog.wordpress.com</a:t>
              </a:r>
            </a:p>
          </p:txBody>
        </p:sp>
      </p:grpSp>
      <p:sp>
        <p:nvSpPr>
          <p:cNvPr id="7" name="Title 1"/>
          <p:cNvSpPr>
            <a:spLocks noGrp="1"/>
          </p:cNvSpPr>
          <p:nvPr/>
        </p:nvSpPr>
        <p:spPr>
          <a:xfrm>
            <a:off x="897868" y="1127884"/>
            <a:ext cx="7803792" cy="549896"/>
          </a:xfrm>
          <a:prstGeom prst="rect">
            <a:avLst/>
          </a:prstGeom>
        </p:spPr>
        <p:txBody>
          <a:bodyPr vert="horz" wrap="square" lIns="107571" tIns="67232" rIns="107571" bIns="67232" rtlCol="0" anchor="t">
            <a:noAutofit/>
          </a:bodyPr>
          <a:lstStyle/>
          <a:p>
            <a:pPr defTabSz="685845">
              <a:lnSpc>
                <a:spcPct val="90000"/>
              </a:lnSpc>
              <a:spcBef>
                <a:spcPct val="0"/>
              </a:spcBef>
            </a:pPr>
            <a:r>
              <a:rPr lang="en-US" sz="3971" spc="-75" dirty="0">
                <a:ln w="3175">
                  <a:noFill/>
                </a:ln>
                <a:gradFill>
                  <a:gsLst>
                    <a:gs pos="1250">
                      <a:srgbClr val="FFFFFF"/>
                    </a:gs>
                    <a:gs pos="100000">
                      <a:srgbClr val="FFFFFF"/>
                    </a:gs>
                  </a:gsLst>
                  <a:lin ang="5400000" scaled="0"/>
                </a:gradFill>
                <a:latin typeface="Arial (Headings)"/>
                <a:cs typeface="Segoe UI" pitchFamily="34" charset="0"/>
              </a:rPr>
              <a:t>Hello SQLSaturday#429 Porto! </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868" y="2211280"/>
            <a:ext cx="2047840" cy="1973606"/>
          </a:xfrm>
          <a:prstGeom prst="rect">
            <a:avLst/>
          </a:prstGeom>
        </p:spPr>
      </p:pic>
      <p:sp>
        <p:nvSpPr>
          <p:cNvPr id="12" name="Text Placeholder 30"/>
          <p:cNvSpPr txBox="1">
            <a:spLocks/>
          </p:cNvSpPr>
          <p:nvPr/>
        </p:nvSpPr>
        <p:spPr>
          <a:xfrm>
            <a:off x="6372108" y="4223165"/>
            <a:ext cx="2177562" cy="616292"/>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685845"/>
            <a:r>
              <a:rPr lang="pt-PT" sz="1471" b="1" dirty="0">
                <a:gradFill>
                  <a:gsLst>
                    <a:gs pos="1250">
                      <a:srgbClr val="FFFFFF"/>
                    </a:gs>
                    <a:gs pos="100000">
                      <a:srgbClr val="FFFFFF"/>
                    </a:gs>
                  </a:gsLst>
                  <a:lin ang="5400000" scaled="0"/>
                </a:gradFill>
              </a:rPr>
              <a:t>+351 223 751 350</a:t>
            </a:r>
          </a:p>
          <a:p>
            <a:pPr defTabSz="685845"/>
            <a:r>
              <a:rPr lang="pt-PT" sz="1471"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1" y="4094530"/>
            <a:ext cx="1697236" cy="713069"/>
          </a:xfrm>
          <a:prstGeom prst="rect">
            <a:avLst/>
          </a:prstGeom>
        </p:spPr>
      </p:pic>
      <p:sp>
        <p:nvSpPr>
          <p:cNvPr id="16" name="Text Placeholder 2"/>
          <p:cNvSpPr txBox="1">
            <a:spLocks/>
          </p:cNvSpPr>
          <p:nvPr/>
        </p:nvSpPr>
        <p:spPr>
          <a:xfrm>
            <a:off x="3142502" y="2211591"/>
            <a:ext cx="5108867" cy="10431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b="1" dirty="0">
                <a:gradFill>
                  <a:gsLst>
                    <a:gs pos="1250">
                      <a:srgbClr val="FFFFFF"/>
                    </a:gs>
                    <a:gs pos="100000">
                      <a:srgbClr val="FFFFFF"/>
                    </a:gs>
                  </a:gsLst>
                  <a:lin ang="5400000" scaled="0"/>
                </a:gradFill>
              </a:rPr>
              <a:t>Sandro Pereira</a:t>
            </a:r>
          </a:p>
          <a:p>
            <a:pPr marL="0" indent="0">
              <a:buNone/>
            </a:pPr>
            <a:r>
              <a:rPr lang="en-US" sz="1471" dirty="0">
                <a:gradFill>
                  <a:gsLst>
                    <a:gs pos="1250">
                      <a:srgbClr val="FFFFFF"/>
                    </a:gs>
                    <a:gs pos="100000">
                      <a:srgbClr val="FFFFFF"/>
                    </a:gs>
                  </a:gsLst>
                  <a:lin ang="5400000" scaled="0"/>
                </a:gradFill>
              </a:rPr>
              <a:t>Senior Software Developer | Microsoft Integration MVP</a:t>
            </a:r>
          </a:p>
          <a:p>
            <a:endParaRPr lang="pt-PT" sz="294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22063808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Agenda</a:t>
            </a:r>
            <a:endParaRPr lang="en-US" dirty="0"/>
          </a:p>
        </p:txBody>
      </p:sp>
      <p:sp>
        <p:nvSpPr>
          <p:cNvPr id="19" name="Content Placeholder 18"/>
          <p:cNvSpPr>
            <a:spLocks noGrp="1"/>
          </p:cNvSpPr>
          <p:nvPr>
            <p:ph idx="1"/>
          </p:nvPr>
        </p:nvSpPr>
        <p:spPr>
          <a:xfrm>
            <a:off x="2717074" y="1600200"/>
            <a:ext cx="5969726" cy="4525963"/>
          </a:xfrm>
        </p:spPr>
        <p:txBody>
          <a:bodyPr/>
          <a:lstStyle/>
          <a:p>
            <a:r>
              <a:rPr lang="en-US" sz="3200" dirty="0">
                <a:solidFill>
                  <a:schemeClr val="tx1"/>
                </a:solidFill>
              </a:rPr>
              <a:t>Integration </a:t>
            </a:r>
            <a:r>
              <a:rPr lang="en-US" sz="3200" dirty="0" smtClean="0">
                <a:solidFill>
                  <a:schemeClr val="tx1"/>
                </a:solidFill>
              </a:rPr>
              <a:t>Challenges</a:t>
            </a:r>
          </a:p>
          <a:p>
            <a:r>
              <a:rPr lang="en-US" sz="3200" dirty="0">
                <a:solidFill>
                  <a:schemeClr val="tx1"/>
                </a:solidFill>
              </a:rPr>
              <a:t>Introduction to Microsoft Azure App </a:t>
            </a:r>
            <a:r>
              <a:rPr lang="en-US" sz="3200" dirty="0" smtClean="0">
                <a:solidFill>
                  <a:schemeClr val="tx1"/>
                </a:solidFill>
              </a:rPr>
              <a:t>Service</a:t>
            </a:r>
            <a:endParaRPr lang="en-US" sz="2000" dirty="0">
              <a:solidFill>
                <a:schemeClr val="tx1"/>
              </a:solidFill>
            </a:endParaRPr>
          </a:p>
          <a:p>
            <a:pPr lvl="1"/>
            <a:r>
              <a:rPr lang="en-US" dirty="0" smtClean="0"/>
              <a:t>Logic Apps</a:t>
            </a:r>
          </a:p>
          <a:p>
            <a:pPr lvl="1"/>
            <a:r>
              <a:rPr lang="en-US" dirty="0" smtClean="0"/>
              <a:t>API Apps</a:t>
            </a:r>
          </a:p>
          <a:p>
            <a:r>
              <a:rPr lang="en-US" sz="3200" dirty="0" smtClean="0">
                <a:solidFill>
                  <a:schemeClr val="tx1"/>
                </a:solidFill>
              </a:rPr>
              <a:t>Demo</a:t>
            </a:r>
            <a:endParaRPr lang="en-US" sz="3200"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99725"/>
            <a:ext cx="2099469" cy="2099469"/>
          </a:xfrm>
          <a:prstGeom prst="rect">
            <a:avLst/>
          </a:prstGeom>
        </p:spPr>
      </p:pic>
    </p:spTree>
    <p:extLst>
      <p:ext uri="{BB962C8B-B14F-4D97-AF65-F5344CB8AC3E}">
        <p14:creationId xmlns:p14="http://schemas.microsoft.com/office/powerpoint/2010/main" val="388021346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arm3.staticflickr.com/2463/3963368371_095254caf0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772"/>
          <a:stretch/>
        </p:blipFill>
        <p:spPr bwMode="auto">
          <a:xfrm>
            <a:off x="-12701" y="0"/>
            <a:ext cx="737197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26000" y="993559"/>
            <a:ext cx="4220104" cy="600164"/>
          </a:xfrm>
          <a:prstGeom prst="rect">
            <a:avLst/>
          </a:prstGeom>
          <a:noFill/>
        </p:spPr>
        <p:txBody>
          <a:bodyPr wrap="square" rtlCol="0">
            <a:spAutoFit/>
          </a:bodyPr>
          <a:lstStyle/>
          <a:p>
            <a:pPr algn="r" defTabSz="685845"/>
            <a:r>
              <a:rPr lang="en-US" sz="33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OVERWHELMED?</a:t>
            </a:r>
          </a:p>
        </p:txBody>
      </p:sp>
      <p:sp>
        <p:nvSpPr>
          <p:cNvPr id="4" name="Rectangle 3"/>
          <p:cNvSpPr/>
          <p:nvPr/>
        </p:nvSpPr>
        <p:spPr>
          <a:xfrm>
            <a:off x="4134198" y="1769055"/>
            <a:ext cx="2232473" cy="590290"/>
          </a:xfrm>
          <a:prstGeom prst="rect">
            <a:avLst/>
          </a:prstGeom>
        </p:spPr>
        <p:txBody>
          <a:bodyPr wrap="square">
            <a:spAutoFit/>
          </a:bodyPr>
          <a:lstStyle/>
          <a:p>
            <a:pPr indent="-291822" algn="ctr" defTabSz="685845">
              <a:spcBef>
                <a:spcPct val="20000"/>
              </a:spcBef>
              <a:buClr>
                <a:srgbClr val="777777"/>
              </a:buClr>
            </a:pPr>
            <a:r>
              <a:rPr lang="pt-BR" sz="1471" dirty="0">
                <a:solidFill>
                  <a:srgbClr val="FFFFFF"/>
                </a:solidFill>
                <a:latin typeface="Arial (Body)"/>
                <a:cs typeface="Segoe UI" pitchFamily="34" charset="0"/>
              </a:rPr>
              <a:t>Inconsistent </a:t>
            </a:r>
            <a:endParaRPr lang="pt-BR" sz="1471" dirty="0" smtClean="0">
              <a:solidFill>
                <a:srgbClr val="FFFFFF"/>
              </a:solidFill>
              <a:latin typeface="Arial (Body)"/>
              <a:cs typeface="Segoe UI" pitchFamily="34" charset="0"/>
            </a:endParaRPr>
          </a:p>
          <a:p>
            <a:pPr indent="-291822" algn="ctr" defTabSz="685845">
              <a:spcBef>
                <a:spcPct val="20000"/>
              </a:spcBef>
              <a:buClr>
                <a:srgbClr val="777777"/>
              </a:buClr>
            </a:pPr>
            <a:r>
              <a:rPr lang="pt-BR" sz="1471" dirty="0" smtClean="0">
                <a:solidFill>
                  <a:srgbClr val="FFFFFF"/>
                </a:solidFill>
                <a:latin typeface="Arial (Body)"/>
                <a:cs typeface="Segoe UI" pitchFamily="34" charset="0"/>
              </a:rPr>
              <a:t>Information</a:t>
            </a:r>
            <a:endParaRPr lang="pt-BR" sz="1471" dirty="0">
              <a:solidFill>
                <a:srgbClr val="FFFFFF"/>
              </a:solidFill>
              <a:latin typeface="Arial (Body)"/>
              <a:cs typeface="Segoe UI" pitchFamily="34" charset="0"/>
            </a:endParaRPr>
          </a:p>
        </p:txBody>
      </p:sp>
      <p:sp>
        <p:nvSpPr>
          <p:cNvPr id="5" name="Rectangle 4"/>
          <p:cNvSpPr/>
          <p:nvPr/>
        </p:nvSpPr>
        <p:spPr>
          <a:xfrm>
            <a:off x="6857417" y="1722321"/>
            <a:ext cx="2188686" cy="590290"/>
          </a:xfrm>
          <a:prstGeom prst="rect">
            <a:avLst/>
          </a:prstGeom>
        </p:spPr>
        <p:txBody>
          <a:bodyPr wrap="square">
            <a:spAutoFit/>
          </a:bodyPr>
          <a:lstStyle/>
          <a:p>
            <a:pPr indent="-291822" algn="ctr" defTabSz="685845">
              <a:spcBef>
                <a:spcPct val="20000"/>
              </a:spcBef>
              <a:buClr>
                <a:srgbClr val="777777"/>
              </a:buClr>
            </a:pPr>
            <a:r>
              <a:rPr lang="pt-BR" sz="1471" dirty="0">
                <a:solidFill>
                  <a:srgbClr val="FFFFFF"/>
                </a:solidFill>
                <a:latin typeface="Arial (Body)"/>
                <a:cs typeface="Segoe UI" pitchFamily="34" charset="0"/>
              </a:rPr>
              <a:t>Two many Systems</a:t>
            </a:r>
          </a:p>
          <a:p>
            <a:pPr indent="-291822" algn="ctr" defTabSz="685845">
              <a:spcBef>
                <a:spcPct val="20000"/>
              </a:spcBef>
              <a:buClr>
                <a:srgbClr val="777777"/>
              </a:buClr>
            </a:pPr>
            <a:r>
              <a:rPr lang="pt-BR" sz="1471" dirty="0">
                <a:solidFill>
                  <a:srgbClr val="FFFFFF"/>
                </a:solidFill>
                <a:latin typeface="Arial (Body)"/>
                <a:cs typeface="Segoe UI" pitchFamily="34" charset="0"/>
              </a:rPr>
              <a:t>Incompatible Systems</a:t>
            </a:r>
          </a:p>
        </p:txBody>
      </p:sp>
      <p:sp>
        <p:nvSpPr>
          <p:cNvPr id="6" name="Rectangle 5"/>
          <p:cNvSpPr/>
          <p:nvPr/>
        </p:nvSpPr>
        <p:spPr>
          <a:xfrm>
            <a:off x="4315370" y="3102620"/>
            <a:ext cx="1861862" cy="545021"/>
          </a:xfrm>
          <a:prstGeom prst="rect">
            <a:avLst/>
          </a:prstGeom>
        </p:spPr>
        <p:txBody>
          <a:bodyPr wrap="square">
            <a:spAutoFit/>
          </a:bodyPr>
          <a:lstStyle/>
          <a:p>
            <a:pPr indent="-291822" algn="ctr" defTabSz="685845">
              <a:spcBef>
                <a:spcPct val="20000"/>
              </a:spcBef>
              <a:buClr>
                <a:srgbClr val="777777"/>
              </a:buClr>
            </a:pPr>
            <a:r>
              <a:rPr lang="pt-BR" sz="1471" dirty="0">
                <a:solidFill>
                  <a:srgbClr val="FFFFFF"/>
                </a:solidFill>
                <a:latin typeface="Arial (Body)"/>
                <a:cs typeface="Segoe UI" pitchFamily="34" charset="0"/>
              </a:rPr>
              <a:t>Inefficient Processes</a:t>
            </a:r>
          </a:p>
        </p:txBody>
      </p:sp>
      <p:sp>
        <p:nvSpPr>
          <p:cNvPr id="8" name="Rectangle 7"/>
          <p:cNvSpPr/>
          <p:nvPr/>
        </p:nvSpPr>
        <p:spPr>
          <a:xfrm>
            <a:off x="7257066" y="3275706"/>
            <a:ext cx="2167581" cy="545021"/>
          </a:xfrm>
          <a:prstGeom prst="rect">
            <a:avLst/>
          </a:prstGeom>
        </p:spPr>
        <p:txBody>
          <a:bodyPr wrap="square">
            <a:spAutoFit/>
          </a:bodyPr>
          <a:lstStyle/>
          <a:p>
            <a:pPr indent="-291822" algn="ctr" defTabSz="685845">
              <a:spcBef>
                <a:spcPct val="20000"/>
              </a:spcBef>
              <a:buClr>
                <a:srgbClr val="777777"/>
              </a:buClr>
            </a:pPr>
            <a:r>
              <a:rPr lang="pt-BR" sz="1471" dirty="0">
                <a:solidFill>
                  <a:srgbClr val="FFFFFF"/>
                </a:solidFill>
                <a:latin typeface="Arial (Body)"/>
                <a:cs typeface="Segoe UI" pitchFamily="34" charset="0"/>
              </a:rPr>
              <a:t>Long running operations</a:t>
            </a:r>
          </a:p>
        </p:txBody>
      </p:sp>
      <p:sp>
        <p:nvSpPr>
          <p:cNvPr id="9" name="Rectangle 8"/>
          <p:cNvSpPr/>
          <p:nvPr/>
        </p:nvSpPr>
        <p:spPr>
          <a:xfrm>
            <a:off x="6062032" y="5930159"/>
            <a:ext cx="1963171" cy="296107"/>
          </a:xfrm>
          <a:prstGeom prst="rect">
            <a:avLst/>
          </a:prstGeom>
        </p:spPr>
        <p:txBody>
          <a:bodyPr wrap="square">
            <a:spAutoFit/>
          </a:bodyPr>
          <a:lstStyle/>
          <a:p>
            <a:pPr indent="-291822" algn="ctr" defTabSz="685845">
              <a:spcBef>
                <a:spcPct val="20000"/>
              </a:spcBef>
              <a:buClr>
                <a:srgbClr val="777777"/>
              </a:buClr>
            </a:pPr>
            <a:r>
              <a:rPr lang="pt-BR" sz="1324" dirty="0">
                <a:solidFill>
                  <a:srgbClr val="FFFFFF"/>
                </a:solidFill>
                <a:latin typeface="Arial (Body)"/>
                <a:cs typeface="Segoe UI" pitchFamily="34" charset="0"/>
              </a:rPr>
              <a:t>ALWAYS ON</a:t>
            </a:r>
          </a:p>
        </p:txBody>
      </p:sp>
      <p:sp>
        <p:nvSpPr>
          <p:cNvPr id="10" name="Rectangle 9"/>
          <p:cNvSpPr/>
          <p:nvPr/>
        </p:nvSpPr>
        <p:spPr>
          <a:xfrm>
            <a:off x="5497046" y="3893565"/>
            <a:ext cx="1963171" cy="318677"/>
          </a:xfrm>
          <a:prstGeom prst="rect">
            <a:avLst/>
          </a:prstGeom>
        </p:spPr>
        <p:txBody>
          <a:bodyPr wrap="square">
            <a:spAutoFit/>
          </a:bodyPr>
          <a:lstStyle/>
          <a:p>
            <a:pPr marL="0" lvl="1" indent="-291822" algn="ctr" defTabSz="685845">
              <a:spcBef>
                <a:spcPct val="20000"/>
              </a:spcBef>
              <a:buClr>
                <a:srgbClr val="777777"/>
              </a:buClr>
            </a:pPr>
            <a:r>
              <a:rPr lang="pt-BR" sz="1471" dirty="0">
                <a:solidFill>
                  <a:srgbClr val="FFFFFF"/>
                </a:solidFill>
                <a:latin typeface="Arial (Body)"/>
                <a:cs typeface="Segoe UI" pitchFamily="34" charset="0"/>
              </a:rPr>
              <a:t>Need to </a:t>
            </a:r>
            <a:r>
              <a:rPr lang="en-US" sz="1471" dirty="0">
                <a:solidFill>
                  <a:srgbClr val="FFFFFF"/>
                </a:solidFill>
                <a:latin typeface="Arial (Body)"/>
              </a:rPr>
              <a:t>Scale</a:t>
            </a:r>
          </a:p>
        </p:txBody>
      </p:sp>
      <p:sp>
        <p:nvSpPr>
          <p:cNvPr id="7" name="Rectangle 6"/>
          <p:cNvSpPr/>
          <p:nvPr/>
        </p:nvSpPr>
        <p:spPr>
          <a:xfrm>
            <a:off x="4273979" y="4250142"/>
            <a:ext cx="1752211" cy="318677"/>
          </a:xfrm>
          <a:prstGeom prst="rect">
            <a:avLst/>
          </a:prstGeom>
        </p:spPr>
        <p:txBody>
          <a:bodyPr wrap="none">
            <a:spAutoFit/>
          </a:bodyPr>
          <a:lstStyle/>
          <a:p>
            <a:pPr marL="342923" lvl="1" defTabSz="685845"/>
            <a:r>
              <a:rPr lang="en-US" sz="1471" dirty="0">
                <a:solidFill>
                  <a:srgbClr val="FFFFFF"/>
                </a:solidFill>
                <a:latin typeface="Arial (Body)"/>
              </a:rPr>
              <a:t>Lacks Visibility</a:t>
            </a:r>
          </a:p>
        </p:txBody>
      </p:sp>
      <p:sp>
        <p:nvSpPr>
          <p:cNvPr id="11" name="Rectangle 10"/>
          <p:cNvSpPr/>
          <p:nvPr/>
        </p:nvSpPr>
        <p:spPr>
          <a:xfrm>
            <a:off x="5293691" y="2437590"/>
            <a:ext cx="2369880" cy="318677"/>
          </a:xfrm>
          <a:prstGeom prst="rect">
            <a:avLst/>
          </a:prstGeom>
        </p:spPr>
        <p:txBody>
          <a:bodyPr wrap="none">
            <a:spAutoFit/>
          </a:bodyPr>
          <a:lstStyle/>
          <a:p>
            <a:pPr marL="342923" lvl="1" defTabSz="685845"/>
            <a:r>
              <a:rPr lang="en-US" sz="1471" dirty="0">
                <a:solidFill>
                  <a:srgbClr val="FFFFFF"/>
                </a:solidFill>
                <a:latin typeface="Arial (Body)"/>
              </a:rPr>
              <a:t>Different data formats</a:t>
            </a:r>
          </a:p>
        </p:txBody>
      </p:sp>
      <p:sp>
        <p:nvSpPr>
          <p:cNvPr id="12" name="Rectangle 11"/>
          <p:cNvSpPr/>
          <p:nvPr/>
        </p:nvSpPr>
        <p:spPr>
          <a:xfrm>
            <a:off x="6977512" y="4133868"/>
            <a:ext cx="2095382" cy="318677"/>
          </a:xfrm>
          <a:prstGeom prst="rect">
            <a:avLst/>
          </a:prstGeom>
        </p:spPr>
        <p:txBody>
          <a:bodyPr wrap="none">
            <a:spAutoFit/>
          </a:bodyPr>
          <a:lstStyle/>
          <a:p>
            <a:pPr marL="342923" lvl="1" defTabSz="685845"/>
            <a:r>
              <a:rPr lang="en-US" sz="1471" dirty="0">
                <a:solidFill>
                  <a:srgbClr val="FFFFFF"/>
                </a:solidFill>
                <a:latin typeface="Arial (Body)"/>
              </a:rPr>
              <a:t>Different protocols</a:t>
            </a:r>
          </a:p>
        </p:txBody>
      </p:sp>
      <p:sp>
        <p:nvSpPr>
          <p:cNvPr id="13" name="Rectangle 12"/>
          <p:cNvSpPr/>
          <p:nvPr/>
        </p:nvSpPr>
        <p:spPr>
          <a:xfrm>
            <a:off x="5839299" y="2937978"/>
            <a:ext cx="2010765" cy="545021"/>
          </a:xfrm>
          <a:prstGeom prst="rect">
            <a:avLst/>
          </a:prstGeom>
        </p:spPr>
        <p:txBody>
          <a:bodyPr wrap="square">
            <a:spAutoFit/>
          </a:bodyPr>
          <a:lstStyle/>
          <a:p>
            <a:pPr algn="ctr" defTabSz="685845"/>
            <a:r>
              <a:rPr lang="en-US" sz="1471" dirty="0" smtClean="0">
                <a:solidFill>
                  <a:srgbClr val="FFFFFF"/>
                </a:solidFill>
                <a:latin typeface="Arial (Body)"/>
              </a:rPr>
              <a:t>Massive Number </a:t>
            </a:r>
            <a:r>
              <a:rPr lang="en-US" sz="1471" dirty="0">
                <a:solidFill>
                  <a:srgbClr val="FFFFFF"/>
                </a:solidFill>
                <a:latin typeface="Arial (Body)"/>
              </a:rPr>
              <a:t>of endpoints</a:t>
            </a:r>
            <a:endParaRPr lang="pt-PT" sz="1471" dirty="0">
              <a:solidFill>
                <a:srgbClr val="FFFFFF"/>
              </a:solidFill>
              <a:latin typeface="Arial (Body)"/>
            </a:endParaRPr>
          </a:p>
        </p:txBody>
      </p:sp>
      <p:sp>
        <p:nvSpPr>
          <p:cNvPr id="14" name="Rectangle 13"/>
          <p:cNvSpPr/>
          <p:nvPr/>
        </p:nvSpPr>
        <p:spPr>
          <a:xfrm>
            <a:off x="4739885" y="4837035"/>
            <a:ext cx="1262012" cy="318677"/>
          </a:xfrm>
          <a:prstGeom prst="rect">
            <a:avLst/>
          </a:prstGeom>
        </p:spPr>
        <p:txBody>
          <a:bodyPr wrap="none">
            <a:spAutoFit/>
          </a:bodyPr>
          <a:lstStyle/>
          <a:p>
            <a:pPr defTabSz="685845"/>
            <a:r>
              <a:rPr lang="en-US" sz="1471" dirty="0">
                <a:solidFill>
                  <a:srgbClr val="FFFFFF"/>
                </a:solidFill>
                <a:latin typeface="Arial (Body)"/>
              </a:rPr>
              <a:t>fault tolerant</a:t>
            </a:r>
          </a:p>
        </p:txBody>
      </p:sp>
      <p:sp>
        <p:nvSpPr>
          <p:cNvPr id="15" name="Rectangle 14"/>
          <p:cNvSpPr/>
          <p:nvPr/>
        </p:nvSpPr>
        <p:spPr>
          <a:xfrm>
            <a:off x="4847663" y="5373981"/>
            <a:ext cx="4254691" cy="318677"/>
          </a:xfrm>
          <a:prstGeom prst="rect">
            <a:avLst/>
          </a:prstGeom>
        </p:spPr>
        <p:txBody>
          <a:bodyPr wrap="none">
            <a:spAutoFit/>
          </a:bodyPr>
          <a:lstStyle/>
          <a:p>
            <a:pPr defTabSz="685845"/>
            <a:r>
              <a:rPr lang="en-US" sz="1471" dirty="0">
                <a:solidFill>
                  <a:srgbClr val="FFFFFF"/>
                </a:solidFill>
                <a:latin typeface="Arial (Body)"/>
              </a:rPr>
              <a:t>retry mechanisms, persistence</a:t>
            </a:r>
            <a:r>
              <a:rPr lang="pt-PT" sz="1471" dirty="0">
                <a:solidFill>
                  <a:srgbClr val="FFFFFF"/>
                </a:solidFill>
                <a:latin typeface="Arial (Body)"/>
              </a:rPr>
              <a:t>, </a:t>
            </a:r>
            <a:r>
              <a:rPr lang="en-US" sz="1471" dirty="0">
                <a:solidFill>
                  <a:srgbClr val="FFFFFF"/>
                </a:solidFill>
                <a:latin typeface="Arial (Body)"/>
              </a:rPr>
              <a:t>backup channels</a:t>
            </a:r>
          </a:p>
        </p:txBody>
      </p:sp>
      <p:sp>
        <p:nvSpPr>
          <p:cNvPr id="17" name="Rectangle 16"/>
          <p:cNvSpPr/>
          <p:nvPr/>
        </p:nvSpPr>
        <p:spPr>
          <a:xfrm>
            <a:off x="6041926" y="4721018"/>
            <a:ext cx="2982035" cy="318677"/>
          </a:xfrm>
          <a:prstGeom prst="rect">
            <a:avLst/>
          </a:prstGeom>
        </p:spPr>
        <p:txBody>
          <a:bodyPr wrap="none">
            <a:spAutoFit/>
          </a:bodyPr>
          <a:lstStyle/>
          <a:p>
            <a:pPr marL="342923" lvl="1" defTabSz="685845"/>
            <a:r>
              <a:rPr lang="en-US" sz="1471" dirty="0">
                <a:solidFill>
                  <a:srgbClr val="FFFFFF"/>
                </a:solidFill>
                <a:latin typeface="Arial (Body)"/>
              </a:rPr>
              <a:t>monitoring and management</a:t>
            </a:r>
          </a:p>
        </p:txBody>
      </p:sp>
      <p:sp>
        <p:nvSpPr>
          <p:cNvPr id="18" name="TextBox 17"/>
          <p:cNvSpPr txBox="1"/>
          <p:nvPr/>
        </p:nvSpPr>
        <p:spPr>
          <a:xfrm>
            <a:off x="4826000" y="993559"/>
            <a:ext cx="4261723" cy="600164"/>
          </a:xfrm>
          <a:prstGeom prst="rect">
            <a:avLst/>
          </a:prstGeom>
          <a:noFill/>
        </p:spPr>
        <p:txBody>
          <a:bodyPr wrap="square" rtlCol="0">
            <a:spAutoFit/>
          </a:bodyPr>
          <a:lstStyle/>
          <a:p>
            <a:pPr algn="r" defTabSz="685845"/>
            <a:r>
              <a:rPr lang="en-US" sz="33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CHALLENGES</a:t>
            </a:r>
          </a:p>
        </p:txBody>
      </p:sp>
    </p:spTree>
    <p:extLst>
      <p:ext uri="{BB962C8B-B14F-4D97-AF65-F5344CB8AC3E}">
        <p14:creationId xmlns:p14="http://schemas.microsoft.com/office/powerpoint/2010/main" val="2383768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3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300"/>
                                        <p:tgtEl>
                                          <p:spTgt spid="4"/>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300"/>
                                        <p:tgtEl>
                                          <p:spTgt spid="1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300"/>
                                        <p:tgtEl>
                                          <p:spTgt spid="11"/>
                                        </p:tgtEl>
                                      </p:cBhvr>
                                    </p:animEffect>
                                  </p:childTnLst>
                                </p:cTn>
                              </p:par>
                            </p:childTnLst>
                          </p:cTn>
                        </p:par>
                        <p:par>
                          <p:cTn id="18" fill="hold">
                            <p:stCondLst>
                              <p:cond delay="600"/>
                            </p:stCondLst>
                            <p:childTnLst>
                              <p:par>
                                <p:cTn id="19" presetID="14"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300"/>
                                        <p:tgtEl>
                                          <p:spTgt spid="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300"/>
                                        <p:tgtEl>
                                          <p:spTgt spid="12"/>
                                        </p:tgtEl>
                                      </p:cBhvr>
                                    </p:animEffect>
                                  </p:childTnLst>
                                </p:cTn>
                              </p:par>
                            </p:childTnLst>
                          </p:cTn>
                        </p:par>
                        <p:par>
                          <p:cTn id="25" fill="hold">
                            <p:stCondLst>
                              <p:cond delay="900"/>
                            </p:stCondLst>
                            <p:childTnLst>
                              <p:par>
                                <p:cTn id="26" presetID="14"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300"/>
                                        <p:tgtEl>
                                          <p:spTgt spid="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300"/>
                                        <p:tgtEl>
                                          <p:spTgt spid="14"/>
                                        </p:tgtEl>
                                      </p:cBhvr>
                                    </p:animEffect>
                                  </p:childTnLst>
                                </p:cTn>
                              </p:par>
                            </p:childTnLst>
                          </p:cTn>
                        </p:par>
                        <p:par>
                          <p:cTn id="32" fill="hold">
                            <p:stCondLst>
                              <p:cond delay="1200"/>
                            </p:stCondLst>
                            <p:childTnLst>
                              <p:par>
                                <p:cTn id="33" presetID="14" presetClass="entr" presetSubtype="1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300"/>
                                        <p:tgtEl>
                                          <p:spTgt spid="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300"/>
                                        <p:tgtEl>
                                          <p:spTgt spid="10"/>
                                        </p:tgtEl>
                                      </p:cBhvr>
                                    </p:animEffect>
                                  </p:childTnLst>
                                </p:cTn>
                              </p:par>
                            </p:childTnLst>
                          </p:cTn>
                        </p:par>
                        <p:par>
                          <p:cTn id="39" fill="hold">
                            <p:stCondLst>
                              <p:cond delay="1500"/>
                            </p:stCondLst>
                            <p:childTnLst>
                              <p:par>
                                <p:cTn id="40" presetID="14" presetClass="entr" presetSubtype="1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300"/>
                                        <p:tgtEl>
                                          <p:spTgt spid="1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randombar(horizontal)">
                                      <p:cBhvr>
                                        <p:cTn id="45" dur="300"/>
                                        <p:tgtEl>
                                          <p:spTgt spid="15"/>
                                        </p:tgtEl>
                                      </p:cBhvr>
                                    </p:animEffect>
                                  </p:childTnLst>
                                </p:cTn>
                              </p:par>
                            </p:childTnLst>
                          </p:cTn>
                        </p:par>
                        <p:par>
                          <p:cTn id="46" fill="hold">
                            <p:stCondLst>
                              <p:cond delay="1800"/>
                            </p:stCondLst>
                            <p:childTnLst>
                              <p:par>
                                <p:cTn id="47" presetID="14" presetClass="entr" presetSubtype="1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randombar(horizontal)">
                                      <p:cBhvr>
                                        <p:cTn id="49" dur="300"/>
                                        <p:tgtEl>
                                          <p:spTgt spid="9"/>
                                        </p:tgtEl>
                                      </p:cBhvr>
                                    </p:animEffect>
                                  </p:childTnLst>
                                </p:cTn>
                              </p:par>
                            </p:childTnLst>
                          </p:cTn>
                        </p:par>
                        <p:par>
                          <p:cTn id="50" fill="hold">
                            <p:stCondLst>
                              <p:cond delay="2100"/>
                            </p:stCondLst>
                            <p:childTnLst>
                              <p:par>
                                <p:cTn id="51" presetID="1" presetClass="exit"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par>
                          <p:cTn id="53" fill="hold">
                            <p:stCondLst>
                              <p:cond delay="21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p:bldP spid="10" grpId="0"/>
      <p:bldP spid="7" grpId="0"/>
      <p:bldP spid="11" grpId="0"/>
      <p:bldP spid="12" grpId="0"/>
      <p:bldP spid="13" grpId="0"/>
      <p:bldP spid="14" grpId="0"/>
      <p:bldP spid="15"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47601" y="5315756"/>
            <a:ext cx="8605812"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3600" dirty="0" smtClean="0">
                <a:solidFill>
                  <a:schemeClr val="tx1"/>
                </a:solidFill>
              </a:rPr>
              <a:t>on premise “king” platform integration</a:t>
            </a:r>
            <a:endParaRPr lang="en-US" sz="3600" dirty="0">
              <a:solidFill>
                <a:schemeClr val="tx1"/>
              </a:solidFill>
            </a:endParaRPr>
          </a:p>
        </p:txBody>
      </p:sp>
      <p:sp>
        <p:nvSpPr>
          <p:cNvPr id="23" name="Title 2"/>
          <p:cNvSpPr txBox="1">
            <a:spLocks/>
          </p:cNvSpPr>
          <p:nvPr/>
        </p:nvSpPr>
        <p:spPr>
          <a:xfrm>
            <a:off x="347601" y="251228"/>
            <a:ext cx="8317469"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441"/>
              </a:spcAft>
            </a:pPr>
            <a:r>
              <a:rPr lang="en-US" sz="3600" dirty="0" smtClean="0">
                <a:solidFill>
                  <a:schemeClr val="tx1"/>
                </a:solidFill>
              </a:rPr>
              <a:t>Microsoft BizTalk Server</a:t>
            </a:r>
            <a:endParaRPr lang="en-US" sz="2400" dirty="0">
              <a:solidFill>
                <a:schemeClr val="tx1"/>
              </a:solidFill>
            </a:endParaRPr>
          </a:p>
        </p:txBody>
      </p:sp>
      <p:sp>
        <p:nvSpPr>
          <p:cNvPr id="81" name="Text Box 8"/>
          <p:cNvSpPr txBox="1">
            <a:spLocks noChangeArrowheads="1"/>
          </p:cNvSpPr>
          <p:nvPr/>
        </p:nvSpPr>
        <p:spPr bwMode="auto">
          <a:xfrm>
            <a:off x="864737" y="2731241"/>
            <a:ext cx="1245721" cy="574592"/>
          </a:xfrm>
          <a:prstGeom prst="rect">
            <a:avLst/>
          </a:prstGeom>
          <a:noFill/>
          <a:ln w="6350" algn="ctr">
            <a:noFill/>
            <a:miter lim="800000"/>
            <a:headEnd/>
            <a:tailEnd/>
          </a:ln>
        </p:spPr>
        <p:txBody>
          <a:bodyPr/>
          <a:lstStyle/>
          <a:p>
            <a:pPr defTabSz="685845">
              <a:spcBef>
                <a:spcPct val="50000"/>
              </a:spcBef>
            </a:pPr>
            <a:r>
              <a:rPr lang="en-US" sz="1200" dirty="0">
                <a:latin typeface="Arial (Body)"/>
                <a:cs typeface="Segoe UI Light" pitchFamily="34" charset="0"/>
              </a:rPr>
              <a:t>Inventory </a:t>
            </a:r>
            <a:br>
              <a:rPr lang="en-US" sz="1200" dirty="0">
                <a:latin typeface="Arial (Body)"/>
                <a:cs typeface="Segoe UI Light" pitchFamily="34" charset="0"/>
              </a:rPr>
            </a:br>
            <a:r>
              <a:rPr lang="en-US" sz="1200" dirty="0">
                <a:latin typeface="Arial (Body)"/>
                <a:cs typeface="Segoe UI Light" pitchFamily="34" charset="0"/>
              </a:rPr>
              <a:t>Application   </a:t>
            </a:r>
          </a:p>
        </p:txBody>
      </p:sp>
      <p:sp>
        <p:nvSpPr>
          <p:cNvPr id="82" name="Text Box 4"/>
          <p:cNvSpPr txBox="1">
            <a:spLocks noChangeArrowheads="1"/>
          </p:cNvSpPr>
          <p:nvPr/>
        </p:nvSpPr>
        <p:spPr bwMode="auto">
          <a:xfrm>
            <a:off x="2604716" y="1718014"/>
            <a:ext cx="2086870" cy="499654"/>
          </a:xfrm>
          <a:prstGeom prst="rect">
            <a:avLst/>
          </a:prstGeom>
          <a:noFill/>
          <a:ln w="6350" algn="ctr">
            <a:noFill/>
            <a:miter lim="800000"/>
            <a:headEnd/>
            <a:tailEnd/>
          </a:ln>
        </p:spPr>
        <p:txBody>
          <a:bodyPr/>
          <a:lstStyle/>
          <a:p>
            <a:pPr algn="ctr" defTabSz="685845">
              <a:spcBef>
                <a:spcPct val="50000"/>
              </a:spcBef>
            </a:pPr>
            <a:r>
              <a:rPr lang="en-US" sz="1350" b="1" dirty="0">
                <a:latin typeface="Arial (Body)"/>
                <a:cs typeface="Segoe UI Light" pitchFamily="34" charset="0"/>
              </a:rPr>
              <a:t>Microsoft BizTalk Server 2013 R2</a:t>
            </a:r>
          </a:p>
        </p:txBody>
      </p:sp>
      <p:sp>
        <p:nvSpPr>
          <p:cNvPr id="83" name="Text Box 6"/>
          <p:cNvSpPr txBox="1">
            <a:spLocks noChangeArrowheads="1"/>
          </p:cNvSpPr>
          <p:nvPr/>
        </p:nvSpPr>
        <p:spPr bwMode="auto">
          <a:xfrm>
            <a:off x="4959133" y="2460082"/>
            <a:ext cx="1083326" cy="527169"/>
          </a:xfrm>
          <a:prstGeom prst="rect">
            <a:avLst/>
          </a:prstGeom>
          <a:noFill/>
          <a:ln w="6350" algn="ctr">
            <a:noFill/>
            <a:miter lim="800000"/>
            <a:headEnd/>
            <a:tailEnd/>
          </a:ln>
        </p:spPr>
        <p:txBody>
          <a:bodyPr/>
          <a:lstStyle/>
          <a:p>
            <a:pPr>
              <a:lnSpc>
                <a:spcPct val="90000"/>
              </a:lnSpc>
            </a:pPr>
            <a:r>
              <a:rPr lang="en-US" sz="1200" dirty="0">
                <a:latin typeface="Arial (Body)"/>
                <a:cs typeface="Segoe UI Light" pitchFamily="34" charset="0"/>
              </a:rPr>
              <a:t>Suppliers</a:t>
            </a:r>
            <a:br>
              <a:rPr lang="en-US" sz="1200" dirty="0">
                <a:latin typeface="Arial (Body)"/>
                <a:cs typeface="Segoe UI Light" pitchFamily="34" charset="0"/>
              </a:rPr>
            </a:br>
            <a:r>
              <a:rPr lang="en-US" sz="1200" dirty="0"/>
              <a:t>Web Service</a:t>
            </a:r>
          </a:p>
        </p:txBody>
      </p:sp>
      <p:sp>
        <p:nvSpPr>
          <p:cNvPr id="84" name="Freeform 13"/>
          <p:cNvSpPr>
            <a:spLocks/>
          </p:cNvSpPr>
          <p:nvPr/>
        </p:nvSpPr>
        <p:spPr bwMode="auto">
          <a:xfrm rot="20333893">
            <a:off x="2329127" y="2931190"/>
            <a:ext cx="710702" cy="163490"/>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grpSp>
        <p:nvGrpSpPr>
          <p:cNvPr id="8" name="Group 7"/>
          <p:cNvGrpSpPr/>
          <p:nvPr/>
        </p:nvGrpSpPr>
        <p:grpSpPr>
          <a:xfrm rot="1659322">
            <a:off x="2784984" y="3210523"/>
            <a:ext cx="266641" cy="682528"/>
            <a:chOff x="3079124" y="3308957"/>
            <a:chExt cx="266641" cy="682528"/>
          </a:xfrm>
        </p:grpSpPr>
        <p:sp>
          <p:nvSpPr>
            <p:cNvPr id="85" name="Freeform 14"/>
            <p:cNvSpPr>
              <a:spLocks/>
            </p:cNvSpPr>
            <p:nvPr/>
          </p:nvSpPr>
          <p:spPr bwMode="auto">
            <a:xfrm rot="1049232">
              <a:off x="3221958" y="3321655"/>
              <a:ext cx="123807"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sp>
          <p:nvSpPr>
            <p:cNvPr id="86" name="Freeform 15"/>
            <p:cNvSpPr>
              <a:spLocks/>
            </p:cNvSpPr>
            <p:nvPr/>
          </p:nvSpPr>
          <p:spPr bwMode="auto">
            <a:xfrm rot="1049232" flipH="1" flipV="1">
              <a:off x="3079124" y="3308957"/>
              <a:ext cx="123808"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grpSp>
      <p:sp>
        <p:nvSpPr>
          <p:cNvPr id="87" name="Freeform 16"/>
          <p:cNvSpPr>
            <a:spLocks/>
          </p:cNvSpPr>
          <p:nvPr/>
        </p:nvSpPr>
        <p:spPr bwMode="auto">
          <a:xfrm rot="20584709">
            <a:off x="4167192" y="2372466"/>
            <a:ext cx="710702" cy="163490"/>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sp>
        <p:nvSpPr>
          <p:cNvPr id="88" name="Text Box 7"/>
          <p:cNvSpPr txBox="1">
            <a:spLocks noChangeArrowheads="1"/>
          </p:cNvSpPr>
          <p:nvPr/>
        </p:nvSpPr>
        <p:spPr bwMode="auto">
          <a:xfrm>
            <a:off x="1185595" y="4474268"/>
            <a:ext cx="2074094" cy="530988"/>
          </a:xfrm>
          <a:prstGeom prst="rect">
            <a:avLst/>
          </a:prstGeom>
          <a:noFill/>
          <a:ln w="6350" algn="ctr">
            <a:noFill/>
            <a:miter lim="800000"/>
            <a:headEnd/>
            <a:tailEnd/>
          </a:ln>
        </p:spPr>
        <p:txBody>
          <a:bodyPr/>
          <a:lstStyle/>
          <a:p>
            <a:pPr defTabSz="685845">
              <a:spcBef>
                <a:spcPct val="50000"/>
              </a:spcBef>
            </a:pPr>
            <a:r>
              <a:rPr lang="en-US" sz="1200" dirty="0">
                <a:latin typeface="Arial (Body)"/>
                <a:cs typeface="Segoe UI Light" pitchFamily="34" charset="0"/>
              </a:rPr>
              <a:t>Enterprise Resource Planning (</a:t>
            </a:r>
            <a:r>
              <a:rPr lang="en-US" sz="1200" dirty="0" smtClean="0">
                <a:latin typeface="Arial (Body)"/>
                <a:cs typeface="Segoe UI Light" pitchFamily="34" charset="0"/>
              </a:rPr>
              <a:t>ERP) Application</a:t>
            </a:r>
            <a:endParaRPr lang="en-US" sz="1200" dirty="0">
              <a:latin typeface="Arial (Body)"/>
              <a:cs typeface="Segoe UI Light" pitchFamily="34" charset="0"/>
            </a:endParaRPr>
          </a:p>
        </p:txBody>
      </p:sp>
      <p:sp>
        <p:nvSpPr>
          <p:cNvPr id="89" name="TextBox 88"/>
          <p:cNvSpPr txBox="1"/>
          <p:nvPr/>
        </p:nvSpPr>
        <p:spPr>
          <a:xfrm>
            <a:off x="6882802" y="2619498"/>
            <a:ext cx="1020279" cy="461665"/>
          </a:xfrm>
          <a:prstGeom prst="rect">
            <a:avLst/>
          </a:prstGeom>
          <a:noFill/>
        </p:spPr>
        <p:txBody>
          <a:bodyPr wrap="none" rtlCol="0">
            <a:spAutoFit/>
          </a:bodyPr>
          <a:lstStyle/>
          <a:p>
            <a:pPr defTabSz="685845">
              <a:spcBef>
                <a:spcPct val="50000"/>
              </a:spcBef>
            </a:pPr>
            <a:r>
              <a:rPr lang="en-US" sz="1200" dirty="0">
                <a:latin typeface="Arial (Body)"/>
                <a:cs typeface="Segoe UI Light" pitchFamily="34" charset="0"/>
              </a:rPr>
              <a:t>IT Pros and </a:t>
            </a:r>
            <a:br>
              <a:rPr lang="en-US" sz="1200" dirty="0">
                <a:latin typeface="Arial (Body)"/>
                <a:cs typeface="Segoe UI Light" pitchFamily="34" charset="0"/>
              </a:rPr>
            </a:br>
            <a:r>
              <a:rPr lang="en-US" sz="1200" dirty="0">
                <a:latin typeface="Arial (Body)"/>
                <a:cs typeface="Segoe UI Light" pitchFamily="34" charset="0"/>
              </a:rPr>
              <a:t>Developers</a:t>
            </a:r>
          </a:p>
        </p:txBody>
      </p:sp>
      <p:sp>
        <p:nvSpPr>
          <p:cNvPr id="90" name="Text Box 8"/>
          <p:cNvSpPr txBox="1">
            <a:spLocks noChangeArrowheads="1"/>
          </p:cNvSpPr>
          <p:nvPr/>
        </p:nvSpPr>
        <p:spPr bwMode="auto">
          <a:xfrm>
            <a:off x="1525827" y="1038664"/>
            <a:ext cx="721850" cy="720647"/>
          </a:xfrm>
          <a:prstGeom prst="rect">
            <a:avLst/>
          </a:prstGeom>
          <a:noFill/>
          <a:ln w="6350" algn="ctr">
            <a:noFill/>
            <a:miter lim="800000"/>
            <a:headEnd/>
            <a:tailEnd/>
          </a:ln>
        </p:spPr>
        <p:txBody>
          <a:bodyPr/>
          <a:lstStyle/>
          <a:p>
            <a:pPr defTabSz="685845">
              <a:spcBef>
                <a:spcPct val="50000"/>
              </a:spcBef>
            </a:pPr>
            <a:r>
              <a:rPr lang="en-US" sz="1200" dirty="0">
                <a:latin typeface="Arial (Body)"/>
                <a:cs typeface="Segoe UI Light" pitchFamily="34" charset="0"/>
              </a:rPr>
              <a:t>RFI</a:t>
            </a:r>
          </a:p>
        </p:txBody>
      </p:sp>
      <p:sp>
        <p:nvSpPr>
          <p:cNvPr id="91" name="Freeform 13"/>
          <p:cNvSpPr>
            <a:spLocks/>
          </p:cNvSpPr>
          <p:nvPr/>
        </p:nvSpPr>
        <p:spPr bwMode="auto">
          <a:xfrm rot="1591603">
            <a:off x="2249365" y="1992224"/>
            <a:ext cx="710702" cy="163490"/>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sp>
        <p:nvSpPr>
          <p:cNvPr id="92" name="TextBox 91"/>
          <p:cNvSpPr txBox="1"/>
          <p:nvPr/>
        </p:nvSpPr>
        <p:spPr>
          <a:xfrm>
            <a:off x="7131861" y="3975413"/>
            <a:ext cx="849913" cy="461665"/>
          </a:xfrm>
          <a:prstGeom prst="rect">
            <a:avLst/>
          </a:prstGeom>
          <a:noFill/>
        </p:spPr>
        <p:txBody>
          <a:bodyPr wrap="none" rtlCol="0">
            <a:spAutoFit/>
          </a:bodyPr>
          <a:lstStyle/>
          <a:p>
            <a:pPr defTabSz="685845"/>
            <a:r>
              <a:rPr lang="en-US" sz="1200" dirty="0">
                <a:latin typeface="Arial (Body)"/>
                <a:cs typeface="Segoe UI Light" pitchFamily="34" charset="0"/>
              </a:rPr>
              <a:t>Business </a:t>
            </a:r>
          </a:p>
          <a:p>
            <a:pPr defTabSz="685845"/>
            <a:r>
              <a:rPr lang="en-US" sz="1200" dirty="0">
                <a:latin typeface="Arial (Body)"/>
                <a:cs typeface="Segoe UI Light" pitchFamily="34" charset="0"/>
              </a:rPr>
              <a:t>Users</a:t>
            </a:r>
          </a:p>
        </p:txBody>
      </p:sp>
      <p:pic>
        <p:nvPicPr>
          <p:cNvPr id="93" name="Picture 92"/>
          <p:cNvPicPr>
            <a:picLocks noChangeAspect="1"/>
          </p:cNvPicPr>
          <p:nvPr/>
        </p:nvPicPr>
        <p:blipFill>
          <a:blip r:embed="rId4"/>
          <a:stretch>
            <a:fillRect/>
          </a:stretch>
        </p:blipFill>
        <p:spPr>
          <a:xfrm>
            <a:off x="3188892" y="2230660"/>
            <a:ext cx="1072972" cy="1006781"/>
          </a:xfrm>
          <a:prstGeom prst="rect">
            <a:avLst/>
          </a:prstGeom>
        </p:spPr>
      </p:pic>
      <p:pic>
        <p:nvPicPr>
          <p:cNvPr id="94" name="Picture 93"/>
          <p:cNvPicPr>
            <a:picLocks noChangeAspect="1"/>
          </p:cNvPicPr>
          <p:nvPr/>
        </p:nvPicPr>
        <p:blipFill>
          <a:blip r:embed="rId5"/>
          <a:stretch>
            <a:fillRect/>
          </a:stretch>
        </p:blipFill>
        <p:spPr>
          <a:xfrm>
            <a:off x="1769897" y="1249811"/>
            <a:ext cx="516032" cy="713232"/>
          </a:xfrm>
          <a:prstGeom prst="rect">
            <a:avLst/>
          </a:prstGeom>
        </p:spPr>
      </p:pic>
      <p:graphicFrame>
        <p:nvGraphicFramePr>
          <p:cNvPr id="95" name="Object 4"/>
          <p:cNvGraphicFramePr>
            <a:graphicFrameLocks noChangeAspect="1"/>
          </p:cNvGraphicFramePr>
          <p:nvPr>
            <p:extLst>
              <p:ext uri="{D42A27DB-BD31-4B8C-83A1-F6EECF244321}">
                <p14:modId xmlns:p14="http://schemas.microsoft.com/office/powerpoint/2010/main" val="1959346376"/>
              </p:ext>
            </p:extLst>
          </p:nvPr>
        </p:nvGraphicFramePr>
        <p:xfrm>
          <a:off x="1200853" y="1322214"/>
          <a:ext cx="595581" cy="428238"/>
        </p:xfrm>
        <a:graphic>
          <a:graphicData uri="http://schemas.openxmlformats.org/presentationml/2006/ole">
            <mc:AlternateContent xmlns:mc="http://schemas.openxmlformats.org/markup-compatibility/2006">
              <mc:Choice xmlns:v="urn:schemas-microsoft-com:vml" Requires="v">
                <p:oleObj spid="_x0000_s2059" name="Bitmap Image" r:id="rId6" imgW="9457143" imgH="6800000" progId="PBrush">
                  <p:embed/>
                </p:oleObj>
              </mc:Choice>
              <mc:Fallback>
                <p:oleObj name="Bitmap Image" r:id="rId6" imgW="9457143" imgH="6800000" progId="PBrush">
                  <p:embed/>
                  <p:pic>
                    <p:nvPicPr>
                      <p:cNvPr id="0" name=""/>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200853" y="1322214"/>
                        <a:ext cx="595581" cy="428238"/>
                      </a:xfrm>
                      <a:prstGeom prst="rect">
                        <a:avLst/>
                      </a:prstGeom>
                      <a:noFill/>
                      <a:ln>
                        <a:noFill/>
                      </a:ln>
                      <a:effectLst/>
                      <a:extLst/>
                    </p:spPr>
                  </p:pic>
                </p:oleObj>
              </mc:Fallback>
            </mc:AlternateContent>
          </a:graphicData>
        </a:graphic>
      </p:graphicFrame>
      <p:pic>
        <p:nvPicPr>
          <p:cNvPr id="96" name="Picture 95"/>
          <p:cNvPicPr>
            <a:picLocks noChangeAspect="1"/>
          </p:cNvPicPr>
          <p:nvPr/>
        </p:nvPicPr>
        <p:blipFill>
          <a:blip r:embed="rId5"/>
          <a:stretch>
            <a:fillRect/>
          </a:stretch>
        </p:blipFill>
        <p:spPr>
          <a:xfrm>
            <a:off x="1807493" y="2789024"/>
            <a:ext cx="516032" cy="713232"/>
          </a:xfrm>
          <a:prstGeom prst="rect">
            <a:avLst/>
          </a:prstGeom>
        </p:spPr>
      </p:pic>
      <p:pic>
        <p:nvPicPr>
          <p:cNvPr id="98" name="Picture 97"/>
          <p:cNvPicPr>
            <a:picLocks noChangeAspect="1"/>
          </p:cNvPicPr>
          <p:nvPr/>
        </p:nvPicPr>
        <p:blipFill>
          <a:blip r:embed="rId8"/>
          <a:stretch>
            <a:fillRect/>
          </a:stretch>
        </p:blipFill>
        <p:spPr>
          <a:xfrm>
            <a:off x="1825252" y="3668422"/>
            <a:ext cx="754129" cy="817031"/>
          </a:xfrm>
          <a:prstGeom prst="rect">
            <a:avLst/>
          </a:prstGeom>
        </p:spPr>
      </p:pic>
      <p:pic>
        <p:nvPicPr>
          <p:cNvPr id="99" name="Picture 5" descr="C:\Documents and Settings\chrisw\Local Settings\Temporary Internet Files\Content.IE5\WGKZH0PU\MCj04348200000[1].png"/>
          <p:cNvPicPr>
            <a:picLocks noChangeAspect="1" noChangeArrowheads="1"/>
          </p:cNvPicPr>
          <p:nvPr/>
        </p:nvPicPr>
        <p:blipFill>
          <a:blip r:embed="rId9"/>
          <a:srcRect/>
          <a:stretch>
            <a:fillRect/>
          </a:stretch>
        </p:blipFill>
        <p:spPr bwMode="auto">
          <a:xfrm>
            <a:off x="1951482" y="883733"/>
            <a:ext cx="744086" cy="680198"/>
          </a:xfrm>
          <a:prstGeom prst="rect">
            <a:avLst/>
          </a:prstGeom>
          <a:noFill/>
        </p:spPr>
      </p:pic>
      <p:pic>
        <p:nvPicPr>
          <p:cNvPr id="100" name="Picture 99"/>
          <p:cNvPicPr>
            <a:picLocks noChangeAspect="1"/>
          </p:cNvPicPr>
          <p:nvPr/>
        </p:nvPicPr>
        <p:blipFill>
          <a:blip r:embed="rId10"/>
          <a:stretch>
            <a:fillRect/>
          </a:stretch>
        </p:blipFill>
        <p:spPr>
          <a:xfrm>
            <a:off x="3648151" y="3918971"/>
            <a:ext cx="746354" cy="817031"/>
          </a:xfrm>
          <a:prstGeom prst="rect">
            <a:avLst/>
          </a:prstGeom>
        </p:spPr>
      </p:pic>
      <p:grpSp>
        <p:nvGrpSpPr>
          <p:cNvPr id="101" name="Group 100"/>
          <p:cNvGrpSpPr/>
          <p:nvPr/>
        </p:nvGrpSpPr>
        <p:grpSpPr>
          <a:xfrm rot="8581127">
            <a:off x="3509499" y="3227967"/>
            <a:ext cx="266641" cy="682528"/>
            <a:chOff x="4058826" y="4246684"/>
            <a:chExt cx="266641" cy="682528"/>
          </a:xfrm>
        </p:grpSpPr>
        <p:sp>
          <p:nvSpPr>
            <p:cNvPr id="102" name="Freeform 14"/>
            <p:cNvSpPr>
              <a:spLocks/>
            </p:cNvSpPr>
            <p:nvPr/>
          </p:nvSpPr>
          <p:spPr bwMode="auto">
            <a:xfrm rot="1049232">
              <a:off x="4201660" y="4259382"/>
              <a:ext cx="123807"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sp>
          <p:nvSpPr>
            <p:cNvPr id="103" name="Freeform 15"/>
            <p:cNvSpPr>
              <a:spLocks/>
            </p:cNvSpPr>
            <p:nvPr/>
          </p:nvSpPr>
          <p:spPr bwMode="auto">
            <a:xfrm rot="1049232" flipH="1" flipV="1">
              <a:off x="4058826" y="4246684"/>
              <a:ext cx="123808"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grpSp>
      <p:sp>
        <p:nvSpPr>
          <p:cNvPr id="104" name="Text Box 7"/>
          <p:cNvSpPr txBox="1">
            <a:spLocks noChangeArrowheads="1"/>
          </p:cNvSpPr>
          <p:nvPr/>
        </p:nvSpPr>
        <p:spPr bwMode="auto">
          <a:xfrm>
            <a:off x="3484674" y="4682526"/>
            <a:ext cx="1403045" cy="530988"/>
          </a:xfrm>
          <a:prstGeom prst="rect">
            <a:avLst/>
          </a:prstGeom>
          <a:noFill/>
          <a:ln w="6350" algn="ctr">
            <a:noFill/>
            <a:miter lim="800000"/>
            <a:headEnd/>
            <a:tailEnd/>
          </a:ln>
        </p:spPr>
        <p:txBody>
          <a:bodyPr/>
          <a:lstStyle/>
          <a:p>
            <a:pPr defTabSz="685845">
              <a:spcBef>
                <a:spcPct val="50000"/>
              </a:spcBef>
            </a:pPr>
            <a:r>
              <a:rPr lang="en-US" sz="1200" dirty="0">
                <a:latin typeface="Arial (Body)"/>
                <a:cs typeface="Segoe UI Light" pitchFamily="34" charset="0"/>
              </a:rPr>
              <a:t>SQL Server </a:t>
            </a:r>
            <a:r>
              <a:rPr lang="en-US" sz="1200" dirty="0" smtClean="0">
                <a:latin typeface="Arial (Body)"/>
                <a:cs typeface="Segoe UI Light" pitchFamily="34" charset="0"/>
              </a:rPr>
              <a:t>2014</a:t>
            </a:r>
          </a:p>
          <a:p>
            <a:pPr defTabSz="685845">
              <a:spcBef>
                <a:spcPct val="50000"/>
              </a:spcBef>
            </a:pPr>
            <a:r>
              <a:rPr lang="en-US" sz="1200" dirty="0">
                <a:latin typeface="Arial (Body)"/>
                <a:cs typeface="Segoe UI Light" pitchFamily="34" charset="0"/>
              </a:rPr>
              <a:t>Oracle EBS 11.5</a:t>
            </a:r>
          </a:p>
          <a:p>
            <a:pPr defTabSz="685845">
              <a:spcBef>
                <a:spcPct val="50000"/>
              </a:spcBef>
            </a:pPr>
            <a:endParaRPr lang="en-US" sz="1200" dirty="0">
              <a:latin typeface="Arial (Body)"/>
              <a:cs typeface="Segoe UI Light" pitchFamily="34" charset="0"/>
            </a:endParaRPr>
          </a:p>
        </p:txBody>
      </p:sp>
      <p:pic>
        <p:nvPicPr>
          <p:cNvPr id="105" name="Picture 104"/>
          <p:cNvPicPr>
            <a:picLocks noChangeAspect="1"/>
          </p:cNvPicPr>
          <p:nvPr/>
        </p:nvPicPr>
        <p:blipFill>
          <a:blip r:embed="rId11"/>
          <a:stretch>
            <a:fillRect/>
          </a:stretch>
        </p:blipFill>
        <p:spPr>
          <a:xfrm>
            <a:off x="6518098" y="3263726"/>
            <a:ext cx="1018463" cy="855938"/>
          </a:xfrm>
          <a:prstGeom prst="rect">
            <a:avLst/>
          </a:prstGeom>
        </p:spPr>
      </p:pic>
      <p:pic>
        <p:nvPicPr>
          <p:cNvPr id="106" name="Picture 105"/>
          <p:cNvPicPr>
            <a:picLocks noChangeAspect="1"/>
          </p:cNvPicPr>
          <p:nvPr/>
        </p:nvPicPr>
        <p:blipFill>
          <a:blip r:embed="rId12"/>
          <a:stretch>
            <a:fillRect/>
          </a:stretch>
        </p:blipFill>
        <p:spPr>
          <a:xfrm>
            <a:off x="7027329" y="2030513"/>
            <a:ext cx="673279" cy="605333"/>
          </a:xfrm>
          <a:prstGeom prst="rect">
            <a:avLst/>
          </a:prstGeom>
        </p:spPr>
      </p:pic>
      <p:pic>
        <p:nvPicPr>
          <p:cNvPr id="9" name="Picture 8"/>
          <p:cNvPicPr>
            <a:picLocks noChangeAspect="1"/>
          </p:cNvPicPr>
          <p:nvPr/>
        </p:nvPicPr>
        <p:blipFill>
          <a:blip r:embed="rId13"/>
          <a:stretch>
            <a:fillRect/>
          </a:stretch>
        </p:blipFill>
        <p:spPr>
          <a:xfrm>
            <a:off x="4858443" y="3149489"/>
            <a:ext cx="723902" cy="1107854"/>
          </a:xfrm>
          <a:prstGeom prst="rect">
            <a:avLst/>
          </a:prstGeom>
        </p:spPr>
      </p:pic>
      <p:sp>
        <p:nvSpPr>
          <p:cNvPr id="108" name="Text Box 6"/>
          <p:cNvSpPr txBox="1">
            <a:spLocks noChangeArrowheads="1"/>
          </p:cNvSpPr>
          <p:nvPr/>
        </p:nvSpPr>
        <p:spPr bwMode="auto">
          <a:xfrm>
            <a:off x="4944619" y="4237344"/>
            <a:ext cx="1492616" cy="527169"/>
          </a:xfrm>
          <a:prstGeom prst="rect">
            <a:avLst/>
          </a:prstGeom>
          <a:noFill/>
          <a:ln w="6350" algn="ctr">
            <a:noFill/>
            <a:miter lim="800000"/>
            <a:headEnd/>
            <a:tailEnd/>
          </a:ln>
        </p:spPr>
        <p:txBody>
          <a:bodyPr/>
          <a:lstStyle/>
          <a:p>
            <a:pPr defTabSz="685845">
              <a:spcBef>
                <a:spcPct val="50000"/>
              </a:spcBef>
            </a:pPr>
            <a:r>
              <a:rPr lang="en-US" sz="1200" dirty="0">
                <a:latin typeface="Arial (Body)"/>
                <a:cs typeface="Segoe UI Light" pitchFamily="34" charset="0"/>
              </a:rPr>
              <a:t>Business Partners Chain System</a:t>
            </a:r>
          </a:p>
        </p:txBody>
      </p:sp>
      <p:pic>
        <p:nvPicPr>
          <p:cNvPr id="11" name="Picture 10"/>
          <p:cNvPicPr>
            <a:picLocks noChangeAspect="1"/>
          </p:cNvPicPr>
          <p:nvPr/>
        </p:nvPicPr>
        <p:blipFill>
          <a:blip r:embed="rId14"/>
          <a:stretch>
            <a:fillRect/>
          </a:stretch>
        </p:blipFill>
        <p:spPr>
          <a:xfrm>
            <a:off x="5046037" y="1686288"/>
            <a:ext cx="839649" cy="817031"/>
          </a:xfrm>
          <a:prstGeom prst="rect">
            <a:avLst/>
          </a:prstGeom>
        </p:spPr>
      </p:pic>
      <p:grpSp>
        <p:nvGrpSpPr>
          <p:cNvPr id="110" name="Group 109"/>
          <p:cNvGrpSpPr/>
          <p:nvPr/>
        </p:nvGrpSpPr>
        <p:grpSpPr>
          <a:xfrm rot="6307550">
            <a:off x="4401306" y="3058136"/>
            <a:ext cx="266641" cy="682528"/>
            <a:chOff x="4058826" y="4246684"/>
            <a:chExt cx="266641" cy="682528"/>
          </a:xfrm>
        </p:grpSpPr>
        <p:sp>
          <p:nvSpPr>
            <p:cNvPr id="111" name="Freeform 14"/>
            <p:cNvSpPr>
              <a:spLocks/>
            </p:cNvSpPr>
            <p:nvPr/>
          </p:nvSpPr>
          <p:spPr bwMode="auto">
            <a:xfrm rot="1049232">
              <a:off x="4201660" y="4259382"/>
              <a:ext cx="123807"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sp>
          <p:nvSpPr>
            <p:cNvPr id="112" name="Freeform 15"/>
            <p:cNvSpPr>
              <a:spLocks/>
            </p:cNvSpPr>
            <p:nvPr/>
          </p:nvSpPr>
          <p:spPr bwMode="auto">
            <a:xfrm rot="1049232" flipH="1" flipV="1">
              <a:off x="4058826" y="4246684"/>
              <a:ext cx="123808" cy="669830"/>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pPr defTabSz="685845"/>
              <a:endParaRPr lang="en-US" sz="1350">
                <a:latin typeface="Arial (Body)"/>
              </a:endParaRPr>
            </a:p>
          </p:txBody>
        </p:sp>
      </p:grpSp>
      <p:sp>
        <p:nvSpPr>
          <p:cNvPr id="113" name="Text Box 6"/>
          <p:cNvSpPr txBox="1">
            <a:spLocks noChangeArrowheads="1"/>
          </p:cNvSpPr>
          <p:nvPr/>
        </p:nvSpPr>
        <p:spPr bwMode="auto">
          <a:xfrm>
            <a:off x="4008951" y="3343143"/>
            <a:ext cx="672901" cy="288907"/>
          </a:xfrm>
          <a:prstGeom prst="rect">
            <a:avLst/>
          </a:prstGeom>
          <a:noFill/>
          <a:ln w="6350" algn="ctr">
            <a:noFill/>
            <a:miter lim="800000"/>
            <a:headEnd/>
            <a:tailEnd/>
          </a:ln>
        </p:spPr>
        <p:txBody>
          <a:bodyPr/>
          <a:lstStyle/>
          <a:p>
            <a:pPr defTabSz="685845">
              <a:spcBef>
                <a:spcPct val="50000"/>
              </a:spcBef>
            </a:pPr>
            <a:r>
              <a:rPr lang="en-US" sz="700" dirty="0" smtClean="0">
                <a:latin typeface="Arial (Body)"/>
                <a:cs typeface="Segoe UI Light" pitchFamily="34" charset="0"/>
              </a:rPr>
              <a:t>EDI</a:t>
            </a:r>
            <a:br>
              <a:rPr lang="en-US" sz="700" dirty="0" smtClean="0">
                <a:latin typeface="Arial (Body)"/>
                <a:cs typeface="Segoe UI Light" pitchFamily="34" charset="0"/>
              </a:rPr>
            </a:br>
            <a:r>
              <a:rPr lang="en-US" sz="700" dirty="0" smtClean="0">
                <a:latin typeface="Arial (Body)"/>
                <a:cs typeface="Segoe UI Light" pitchFamily="34" charset="0"/>
              </a:rPr>
              <a:t>RosettaNet</a:t>
            </a:r>
            <a:endParaRPr lang="en-US" sz="700" dirty="0">
              <a:latin typeface="Arial (Body)"/>
              <a:cs typeface="Segoe UI Light" pitchFamily="34" charset="0"/>
            </a:endParaRPr>
          </a:p>
        </p:txBody>
      </p:sp>
    </p:spTree>
    <p:extLst>
      <p:ext uri="{BB962C8B-B14F-4D97-AF65-F5344CB8AC3E}">
        <p14:creationId xmlns:p14="http://schemas.microsoft.com/office/powerpoint/2010/main" val="21624458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89287" y="1870408"/>
            <a:ext cx="1803970" cy="2108986"/>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chemeClr val="tx1"/>
                  </a:solidFill>
                  <a:latin typeface="Segoe UI Light"/>
                </a:rPr>
                <a:t>Mobile Services</a:t>
              </a:r>
            </a:p>
          </p:txBody>
        </p:sp>
        <p:pic>
          <p:nvPicPr>
            <p:cNvPr id="7" name="Picture 6"/>
            <p:cNvPicPr>
              <a:picLocks noChangeAspect="1"/>
            </p:cNvPicPr>
            <p:nvPr/>
          </p:nvPicPr>
          <p:blipFill>
            <a:blip r:embed="rId3">
              <a:duotone>
                <a:prstClr val="black"/>
                <a:schemeClr val="accent5">
                  <a:tint val="45000"/>
                  <a:satMod val="400000"/>
                </a:schemeClr>
              </a:duotone>
            </a:blip>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257787" y="4452871"/>
            <a:ext cx="8605812"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3600" dirty="0">
                <a:solidFill>
                  <a:schemeClr val="tx1"/>
                </a:solidFill>
              </a:rPr>
              <a:t>Key app services in Azure </a:t>
            </a:r>
            <a:r>
              <a:rPr lang="en-US" sz="3600" dirty="0" smtClean="0">
                <a:solidFill>
                  <a:schemeClr val="tx1"/>
                </a:solidFill>
              </a:rPr>
              <a:t>today</a:t>
            </a:r>
            <a:endParaRPr lang="en-US" sz="3600" dirty="0">
              <a:solidFill>
                <a:schemeClr val="tx1"/>
              </a:solidFill>
            </a:endParaRPr>
          </a:p>
        </p:txBody>
      </p:sp>
      <p:grpSp>
        <p:nvGrpSpPr>
          <p:cNvPr id="10" name="Group 9"/>
          <p:cNvGrpSpPr/>
          <p:nvPr/>
        </p:nvGrpSpPr>
        <p:grpSpPr>
          <a:xfrm>
            <a:off x="1793769" y="2253468"/>
            <a:ext cx="1680797" cy="1734980"/>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chemeClr val="tx1"/>
                  </a:solidFill>
                  <a:latin typeface="Segoe UI Light"/>
                </a:rPr>
                <a:t>Azure Websites</a:t>
              </a:r>
            </a:p>
          </p:txBody>
        </p:sp>
        <p:pic>
          <p:nvPicPr>
            <p:cNvPr id="6" name="Picture 5"/>
            <p:cNvPicPr>
              <a:picLocks noChangeAspect="1"/>
            </p:cNvPicPr>
            <p:nvPr/>
          </p:nvPicPr>
          <p:blipFill>
            <a:blip r:embed="rId4">
              <a:duotone>
                <a:prstClr val="black"/>
                <a:schemeClr val="accent5">
                  <a:tint val="45000"/>
                  <a:satMod val="400000"/>
                </a:schemeClr>
              </a:duotone>
            </a:blip>
            <a:stretch>
              <a:fillRect/>
            </a:stretch>
          </p:blipFill>
          <p:spPr>
            <a:xfrm>
              <a:off x="696944" y="1898457"/>
              <a:ext cx="1226857" cy="1198255"/>
            </a:xfrm>
            <a:prstGeom prst="rect">
              <a:avLst/>
            </a:prstGeom>
          </p:spPr>
        </p:pic>
      </p:grpSp>
      <p:grpSp>
        <p:nvGrpSpPr>
          <p:cNvPr id="3" name="Group 2"/>
          <p:cNvGrpSpPr/>
          <p:nvPr/>
        </p:nvGrpSpPr>
        <p:grpSpPr>
          <a:xfrm>
            <a:off x="5340345" y="1870409"/>
            <a:ext cx="1756882" cy="2117473"/>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algn="ctr" defTabSz="685739"/>
              <a:r>
                <a:rPr lang="en-US" sz="1765" dirty="0">
                  <a:solidFill>
                    <a:schemeClr val="tx1"/>
                  </a:solidFill>
                  <a:latin typeface="Segoe UI Light"/>
                </a:rPr>
                <a:t>BizTalk Services</a:t>
              </a:r>
            </a:p>
          </p:txBody>
        </p:sp>
        <p:pic>
          <p:nvPicPr>
            <p:cNvPr id="5" name="Picture 4"/>
            <p:cNvPicPr>
              <a:picLocks noChangeAspect="1"/>
            </p:cNvPicPr>
            <p:nvPr/>
          </p:nvPicPr>
          <p:blipFill>
            <a:blip r:embed="rId5">
              <a:duotone>
                <a:prstClr val="black"/>
                <a:schemeClr val="accent5">
                  <a:tint val="45000"/>
                  <a:satMod val="400000"/>
                </a:schemeClr>
              </a:duotone>
            </a:blip>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3600821" y="2858364"/>
            <a:ext cx="4888236" cy="1376402"/>
          </a:xfrm>
          <a:prstGeom prst="rect">
            <a:avLst/>
          </a:prstGeom>
        </p:spPr>
        <p:txBody>
          <a:bodyPr wrap="square">
            <a:spAutoFit/>
          </a:bodyPr>
          <a:lstStyle/>
          <a:p>
            <a:pPr marL="336179" indent="-336179">
              <a:spcAft>
                <a:spcPts val="1324"/>
              </a:spcAft>
              <a:buFont typeface="Wingdings" panose="05000000000000000000" pitchFamily="2" charset="2"/>
              <a:buChar char="à"/>
            </a:pPr>
            <a:r>
              <a:rPr lang="en-US" sz="2059" dirty="0">
                <a:latin typeface="Segoe UI Light"/>
                <a:ea typeface="Calibri" panose="020F0502020204030204" pitchFamily="34" charset="0"/>
                <a:cs typeface="Times New Roman" panose="02020603050405020304" pitchFamily="18" charset="0"/>
              </a:rPr>
              <a:t>Unique integrated offering</a:t>
            </a:r>
          </a:p>
          <a:p>
            <a:pPr marL="336179" indent="-336179">
              <a:spcAft>
                <a:spcPts val="1324"/>
              </a:spcAft>
              <a:buFont typeface="Wingdings" panose="05000000000000000000" pitchFamily="2" charset="2"/>
              <a:buChar char="à"/>
            </a:pPr>
            <a:r>
              <a:rPr lang="en-US" sz="2059" dirty="0">
                <a:latin typeface="Segoe UI Light"/>
                <a:ea typeface="Calibri" panose="020F0502020204030204" pitchFamily="34" charset="0"/>
                <a:cs typeface="Times New Roman" panose="02020603050405020304" pitchFamily="18" charset="0"/>
              </a:rPr>
              <a:t>Build rich, engaging &amp; intelligent apps</a:t>
            </a:r>
          </a:p>
          <a:p>
            <a:pPr marL="336179" indent="-336179">
              <a:spcAft>
                <a:spcPts val="1324"/>
              </a:spcAft>
              <a:buFont typeface="Wingdings" panose="05000000000000000000" pitchFamily="2" charset="2"/>
              <a:buChar char="à"/>
            </a:pPr>
            <a:r>
              <a:rPr lang="en-US" sz="2059" dirty="0">
                <a:latin typeface="Segoe UI Light"/>
                <a:ea typeface="Calibri" panose="020F0502020204030204" pitchFamily="34" charset="0"/>
                <a:cs typeface="Times New Roman" panose="02020603050405020304" pitchFamily="18" charset="0"/>
              </a:rPr>
              <a:t>Scale as your business grows</a:t>
            </a:r>
            <a:endParaRPr lang="en-US" sz="809" dirty="0">
              <a:latin typeface="Segoe UI Light"/>
              <a:ea typeface="Calibri" panose="020F0502020204030204" pitchFamily="34" charset="0"/>
              <a:cs typeface="Times New Roman" panose="02020603050405020304" pitchFamily="18" charset="0"/>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596" y="2746170"/>
            <a:ext cx="1807052" cy="1807050"/>
          </a:xfrm>
          <a:prstGeom prst="rect">
            <a:avLst/>
          </a:prstGeom>
        </p:spPr>
      </p:pic>
      <p:sp>
        <p:nvSpPr>
          <p:cNvPr id="23" name="Title 2"/>
          <p:cNvSpPr txBox="1">
            <a:spLocks/>
          </p:cNvSpPr>
          <p:nvPr/>
        </p:nvSpPr>
        <p:spPr>
          <a:xfrm>
            <a:off x="387289" y="1050728"/>
            <a:ext cx="8317469"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441"/>
              </a:spcAft>
            </a:pPr>
            <a:r>
              <a:rPr lang="en-US" sz="3600" dirty="0">
                <a:solidFill>
                  <a:schemeClr val="tx1"/>
                </a:solidFill>
              </a:rPr>
              <a:t>Azure App Service</a:t>
            </a:r>
            <a:endParaRPr lang="en-US" sz="2400" dirty="0">
              <a:solidFill>
                <a:schemeClr val="tx1"/>
              </a:solidFill>
            </a:endParaRPr>
          </a:p>
        </p:txBody>
      </p:sp>
    </p:spTree>
    <p:extLst>
      <p:ext uri="{BB962C8B-B14F-4D97-AF65-F5344CB8AC3E}">
        <p14:creationId xmlns:p14="http://schemas.microsoft.com/office/powerpoint/2010/main" val="3204168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1250"/>
                                        <p:tgtEl>
                                          <p:spTgt spid="2"/>
                                        </p:tgtEl>
                                        <p:attrNameLst>
                                          <p:attrName>ppt_x</p:attrName>
                                        </p:attrNameLst>
                                      </p:cBhvr>
                                      <p:tavLst>
                                        <p:tav tm="0">
                                          <p:val>
                                            <p:strVal val="ppt_x"/>
                                          </p:val>
                                        </p:tav>
                                        <p:tav tm="100000">
                                          <p:val>
                                            <p:strVal val="0-ppt_w/2"/>
                                          </p:val>
                                        </p:tav>
                                      </p:tavLst>
                                    </p:anim>
                                    <p:anim calcmode="lin" valueType="num">
                                      <p:cBhvr additive="base">
                                        <p:cTn id="13" dur="1250"/>
                                        <p:tgtEl>
                                          <p:spTgt spid="2"/>
                                        </p:tgtEl>
                                        <p:attrNameLst>
                                          <p:attrName>ppt_y</p:attrName>
                                        </p:attrNameLst>
                                      </p:cBhvr>
                                      <p:tavLst>
                                        <p:tav tm="0">
                                          <p:val>
                                            <p:strVal val="ppt_y"/>
                                          </p:val>
                                        </p:tav>
                                        <p:tav tm="100000">
                                          <p:val>
                                            <p:strVal val="ppt_y"/>
                                          </p:val>
                                        </p:tav>
                                      </p:tavLst>
                                    </p:anim>
                                    <p:set>
                                      <p:cBhvr>
                                        <p:cTn id="14" dur="1" fill="hold">
                                          <p:stCondLst>
                                            <p:cond delay="1249"/>
                                          </p:stCondLst>
                                        </p:cTn>
                                        <p:tgtEl>
                                          <p:spTgt spid="2"/>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1250"/>
                                        <p:tgtEl>
                                          <p:spTgt spid="3"/>
                                        </p:tgtEl>
                                        <p:attrNameLst>
                                          <p:attrName>ppt_x</p:attrName>
                                        </p:attrNameLst>
                                      </p:cBhvr>
                                      <p:tavLst>
                                        <p:tav tm="0">
                                          <p:val>
                                            <p:strVal val="ppt_x"/>
                                          </p:val>
                                        </p:tav>
                                        <p:tav tm="100000">
                                          <p:val>
                                            <p:strVal val="0-ppt_w/2"/>
                                          </p:val>
                                        </p:tav>
                                      </p:tavLst>
                                    </p:anim>
                                    <p:anim calcmode="lin" valueType="num">
                                      <p:cBhvr additive="base">
                                        <p:cTn id="17" dur="1250"/>
                                        <p:tgtEl>
                                          <p:spTgt spid="3"/>
                                        </p:tgtEl>
                                        <p:attrNameLst>
                                          <p:attrName>ppt_y</p:attrName>
                                        </p:attrNameLst>
                                      </p:cBhvr>
                                      <p:tavLst>
                                        <p:tav tm="0">
                                          <p:val>
                                            <p:strVal val="ppt_y"/>
                                          </p:val>
                                        </p:tav>
                                        <p:tav tm="100000">
                                          <p:val>
                                            <p:strVal val="ppt_y"/>
                                          </p:val>
                                        </p:tav>
                                      </p:tavLst>
                                    </p:anim>
                                    <p:set>
                                      <p:cBhvr>
                                        <p:cTn id="18" dur="1" fill="hold">
                                          <p:stCondLst>
                                            <p:cond delay="124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 presetClass="emph" presetSubtype="0" fill="hold" nodeType="withEffect">
                                  <p:stCondLst>
                                    <p:cond delay="50"/>
                                  </p:stCondLst>
                                  <p:childTnLst>
                                    <p:animScale>
                                      <p:cBhvr>
                                        <p:cTn id="33" dur="750" fill="hold"/>
                                        <p:tgtEl>
                                          <p:spTgt spid="22"/>
                                        </p:tgtEl>
                                      </p:cBhvr>
                                      <p:by x="126000" y="126000"/>
                                    </p:animScale>
                                  </p:childTnLst>
                                </p:cTn>
                              </p:par>
                            </p:childTnLst>
                          </p:cTn>
                        </p:par>
                        <p:par>
                          <p:cTn id="34" fill="hold">
                            <p:stCondLst>
                              <p:cond delay="205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5537</TotalTime>
  <Words>893</Words>
  <Application>Microsoft Office PowerPoint</Application>
  <PresentationFormat>On-screen Show (4:3)</PresentationFormat>
  <Paragraphs>198</Paragraphs>
  <Slides>16</Slides>
  <Notes>10</Notes>
  <HiddenSlides>0</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2</vt:i4>
      </vt:variant>
      <vt:variant>
        <vt:lpstr>Slide Titles</vt:lpstr>
      </vt:variant>
      <vt:variant>
        <vt:i4>16</vt:i4>
      </vt:variant>
    </vt:vector>
  </HeadingPairs>
  <TitlesOfParts>
    <vt:vector size="36" baseType="lpstr">
      <vt:lpstr>Arial</vt:lpstr>
      <vt:lpstr>Arial (Body)</vt:lpstr>
      <vt:lpstr>Arial (Headings)</vt:lpstr>
      <vt:lpstr>Calibri</vt:lpstr>
      <vt:lpstr>Consolas</vt:lpstr>
      <vt:lpstr>Segoe UI</vt:lpstr>
      <vt:lpstr>Segoe UI Black</vt:lpstr>
      <vt:lpstr>Segoe UI Historic</vt:lpstr>
      <vt:lpstr>Segoe UI Light</vt:lpstr>
      <vt:lpstr>Times New Roman</vt:lpstr>
      <vt:lpstr>Wingdings</vt:lpstr>
      <vt:lpstr>Office Theme</vt:lpstr>
      <vt:lpstr>1_5-30610_Microsoft_Ignite_Keynote_Template</vt:lpstr>
      <vt:lpstr>MSVID_Product_Brand_template_16-9_WHITE_Cyan-accent</vt:lpstr>
      <vt:lpstr>2_5-30610_Microsoft_Ignite_Keynote_Template</vt:lpstr>
      <vt:lpstr>2_MSVID_Product_Brand_template_16-9_WHITE_Cyan-accent</vt:lpstr>
      <vt:lpstr>1_MSVID_Product_Brand_template_16-9_WHITE_Cyan-accent</vt:lpstr>
      <vt:lpstr>3_MSVID_Product_Brand_template_16-9_WHITE_Cyan-accent</vt:lpstr>
      <vt:lpstr>think-cell Slide</vt:lpstr>
      <vt:lpstr>Bitmap Image</vt:lpstr>
      <vt:lpstr>Introduction to Microsoft Azure App Service (Logic and API Apps)</vt:lpstr>
      <vt:lpstr>Our Main Sponsors:</vt:lpstr>
      <vt:lpstr>Say Thank you to Volunteers:</vt:lpstr>
      <vt:lpstr>Sponsor Sessions at 15:25</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Built-in API Connectors</vt:lpstr>
      <vt:lpstr>PowerPoint Presentation</vt:lpstr>
      <vt:lpstr>PowerPoint Presentation</vt:lpstr>
      <vt:lpstr>PowerPoint Presentation</vt:lpstr>
    </vt:vector>
  </TitlesOfParts>
  <Company>Revealed Design,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Sandro Pereira</cp:lastModifiedBy>
  <cp:revision>96</cp:revision>
  <dcterms:created xsi:type="dcterms:W3CDTF">2011-08-19T20:30:49Z</dcterms:created>
  <dcterms:modified xsi:type="dcterms:W3CDTF">2015-10-05T08:21:33Z</dcterms:modified>
</cp:coreProperties>
</file>